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7" r:id="rId3"/>
    <p:sldId id="257" r:id="rId4"/>
    <p:sldId id="279" r:id="rId5"/>
    <p:sldId id="280" r:id="rId6"/>
    <p:sldId id="281" r:id="rId7"/>
    <p:sldId id="268" r:id="rId8"/>
    <p:sldId id="269" r:id="rId9"/>
    <p:sldId id="270" r:id="rId10"/>
    <p:sldId id="271" r:id="rId11"/>
    <p:sldId id="272" r:id="rId12"/>
    <p:sldId id="273" r:id="rId13"/>
    <p:sldId id="259" r:id="rId14"/>
    <p:sldId id="274" r:id="rId15"/>
    <p:sldId id="260" r:id="rId16"/>
    <p:sldId id="261" r:id="rId17"/>
    <p:sldId id="262" r:id="rId18"/>
    <p:sldId id="263" r:id="rId19"/>
    <p:sldId id="265" r:id="rId20"/>
    <p:sldId id="275" r:id="rId21"/>
    <p:sldId id="276"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20" y="6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9/16/2021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9/16/2021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9/16/2021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9/16/2021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9/16/2021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9/16/2021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hyperlink" Target="http://www.google.com/url?sa=i&amp;rct=j&amp;q=hud+equal+housing+logo&amp;source=images&amp;cd=&amp;cad=rja&amp;docid=ilnk1VzPIF4THM&amp;tbnid=Smiel0nRej7mEM:&amp;ved=0CAUQjRw&amp;url=http://www.capricommunities.com/ThreeOaksCircle/&amp;ei=A4YnUrvJCdSu4APOpoGgDg&amp;bvm=bv.51495398,d.dmg&amp;psig=AFQjCNEqdK7wvbcLdMsYuYGXu8Lbxq_hQQ&amp;ust=1378408320198483" TargetMode="Externa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am.gov/" TargetMode="External"/><Relationship Id="rId2" Type="http://schemas.openxmlformats.org/officeDocument/2006/relationships/hyperlink" Target="https://health.mo.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astratman@jeffcitymo.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fedgov.dnb.com/webform/displayHomePage.d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jcplanning@jeffcitymo.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astratman@jeffcitymo.org" TargetMode="External"/><Relationship Id="rId2" Type="http://schemas.openxmlformats.org/officeDocument/2006/relationships/hyperlink" Target="https://www.jeffersoncitymo.gov/newsdetail_T14_R74.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9931A-BAC1-416A-9BB3-527DF221A2AC}"/>
              </a:ext>
            </a:extLst>
          </p:cNvPr>
          <p:cNvSpPr>
            <a:spLocks noGrp="1"/>
          </p:cNvSpPr>
          <p:nvPr>
            <p:ph type="ctrTitle"/>
          </p:nvPr>
        </p:nvSpPr>
        <p:spPr/>
        <p:txBody>
          <a:bodyPr>
            <a:normAutofit/>
          </a:bodyPr>
          <a:lstStyle/>
          <a:p>
            <a:r>
              <a:rPr lang="en-US" sz="5400" dirty="0"/>
              <a:t>CDBG-CV </a:t>
            </a:r>
            <a:br>
              <a:rPr lang="en-US" sz="5400"/>
            </a:br>
            <a:r>
              <a:rPr lang="en-US" sz="5400"/>
              <a:t>Application </a:t>
            </a:r>
            <a:r>
              <a:rPr lang="en-US" sz="5400" dirty="0"/>
              <a:t>Workshop</a:t>
            </a:r>
            <a:br>
              <a:rPr lang="en-US" sz="5400" dirty="0"/>
            </a:br>
            <a:endParaRPr lang="en-US" sz="5400" dirty="0"/>
          </a:p>
        </p:txBody>
      </p:sp>
      <p:sp>
        <p:nvSpPr>
          <p:cNvPr id="3" name="Subtitle 2">
            <a:extLst>
              <a:ext uri="{FF2B5EF4-FFF2-40B4-BE49-F238E27FC236}">
                <a16:creationId xmlns:a16="http://schemas.microsoft.com/office/drawing/2014/main" id="{15A64F5A-C938-455D-A930-173032C39B66}"/>
              </a:ext>
            </a:extLst>
          </p:cNvPr>
          <p:cNvSpPr>
            <a:spLocks noGrp="1"/>
          </p:cNvSpPr>
          <p:nvPr>
            <p:ph type="subTitle" idx="1"/>
          </p:nvPr>
        </p:nvSpPr>
        <p:spPr/>
        <p:txBody>
          <a:bodyPr/>
          <a:lstStyle/>
          <a:p>
            <a:r>
              <a:rPr lang="en-US" dirty="0"/>
              <a:t>September 16, 2021</a:t>
            </a:r>
          </a:p>
          <a:p>
            <a:endParaRPr lang="en-US" dirty="0"/>
          </a:p>
        </p:txBody>
      </p:sp>
      <p:sp>
        <p:nvSpPr>
          <p:cNvPr id="4" name="Rectangle 2">
            <a:extLst>
              <a:ext uri="{FF2B5EF4-FFF2-40B4-BE49-F238E27FC236}">
                <a16:creationId xmlns:a16="http://schemas.microsoft.com/office/drawing/2014/main" id="{08F43747-243E-447F-A17D-0DCB966EAA27}"/>
              </a:ext>
            </a:extLst>
          </p:cNvPr>
          <p:cNvSpPr>
            <a:spLocks noChangeArrowheads="1"/>
          </p:cNvSpPr>
          <p:nvPr/>
        </p:nvSpPr>
        <p:spPr bwMode="auto">
          <a:xfrm>
            <a:off x="7533314" y="98151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63D17CD4-5088-45C8-81AE-36874AB50735}"/>
              </a:ext>
            </a:extLst>
          </p:cNvPr>
          <p:cNvGraphicFramePr>
            <a:graphicFrameLocks noChangeAspect="1"/>
          </p:cNvGraphicFramePr>
          <p:nvPr>
            <p:extLst>
              <p:ext uri="{D42A27DB-BD31-4B8C-83A1-F6EECF244321}">
                <p14:modId xmlns:p14="http://schemas.microsoft.com/office/powerpoint/2010/main" val="2354169403"/>
              </p:ext>
            </p:extLst>
          </p:nvPr>
        </p:nvGraphicFramePr>
        <p:xfrm>
          <a:off x="7533314" y="981512"/>
          <a:ext cx="1447800" cy="1438275"/>
        </p:xfrm>
        <a:graphic>
          <a:graphicData uri="http://schemas.openxmlformats.org/presentationml/2006/ole">
            <mc:AlternateContent xmlns:mc="http://schemas.openxmlformats.org/markup-compatibility/2006">
              <mc:Choice xmlns:v="urn:schemas-microsoft-com:vml" Requires="v">
                <p:oleObj spid="_x0000_s1101" name="Picture" r:id="rId3" imgW="5480304" imgH="5379720" progId="Word.Picture.8">
                  <p:embed/>
                </p:oleObj>
              </mc:Choice>
              <mc:Fallback>
                <p:oleObj name="Picture" r:id="rId3" imgW="5480304" imgH="5379720"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3314" y="981512"/>
                        <a:ext cx="1447800" cy="1438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5" descr="http://www.capricommunities.com/images/equal_housing_logo.jpg">
            <a:hlinkClick r:id="rId5"/>
            <a:extLst>
              <a:ext uri="{FF2B5EF4-FFF2-40B4-BE49-F238E27FC236}">
                <a16:creationId xmlns:a16="http://schemas.microsoft.com/office/drawing/2014/main" id="{46D2BE86-D49D-45FA-BAFE-6114060740E8}"/>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18454" y="4978386"/>
            <a:ext cx="962660" cy="1000125"/>
          </a:xfrm>
          <a:prstGeom prst="rect">
            <a:avLst/>
          </a:prstGeom>
          <a:noFill/>
          <a:ln>
            <a:noFill/>
          </a:ln>
        </p:spPr>
      </p:pic>
    </p:spTree>
    <p:extLst>
      <p:ext uri="{BB962C8B-B14F-4D97-AF65-F5344CB8AC3E}">
        <p14:creationId xmlns:p14="http://schemas.microsoft.com/office/powerpoint/2010/main" val="4044750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787E3-C497-4AB3-BD8A-67D35A52E904}"/>
              </a:ext>
            </a:extLst>
          </p:cNvPr>
          <p:cNvSpPr>
            <a:spLocks noGrp="1"/>
          </p:cNvSpPr>
          <p:nvPr>
            <p:ph type="title"/>
          </p:nvPr>
        </p:nvSpPr>
        <p:spPr/>
        <p:txBody>
          <a:bodyPr>
            <a:normAutofit/>
          </a:bodyPr>
          <a:lstStyle/>
          <a:p>
            <a:r>
              <a:rPr lang="en-US" sz="2800" dirty="0"/>
              <a:t>Economic Development: Childcare Providers that employ 5 or fewer employees 	</a:t>
            </a:r>
          </a:p>
        </p:txBody>
      </p:sp>
      <p:sp>
        <p:nvSpPr>
          <p:cNvPr id="3" name="Content Placeholder 2">
            <a:extLst>
              <a:ext uri="{FF2B5EF4-FFF2-40B4-BE49-F238E27FC236}">
                <a16:creationId xmlns:a16="http://schemas.microsoft.com/office/drawing/2014/main" id="{B171ED90-9C7B-427D-835D-EEC4369FE96D}"/>
              </a:ext>
            </a:extLst>
          </p:cNvPr>
          <p:cNvSpPr>
            <a:spLocks noGrp="1"/>
          </p:cNvSpPr>
          <p:nvPr>
            <p:ph idx="1"/>
          </p:nvPr>
        </p:nvSpPr>
        <p:spPr>
          <a:xfrm>
            <a:off x="3791824" y="864108"/>
            <a:ext cx="7315200" cy="5120640"/>
          </a:xfrm>
        </p:spPr>
        <p:txBody>
          <a:bodyPr anchor="t">
            <a:normAutofit lnSpcReduction="10000"/>
          </a:bodyPr>
          <a:lstStyle/>
          <a:p>
            <a:pPr marL="502920" lvl="1" indent="0">
              <a:buNone/>
            </a:pPr>
            <a:endParaRPr lang="en-US" dirty="0"/>
          </a:p>
          <a:p>
            <a:pPr lvl="1"/>
            <a:r>
              <a:rPr lang="en-US" dirty="0"/>
              <a:t>$103,359 that will provide assistance to private for-profit and non-profit childcare providers that employ more than 5 or fewer employees</a:t>
            </a:r>
          </a:p>
          <a:p>
            <a:pPr lvl="1"/>
            <a:r>
              <a:rPr lang="en-US" dirty="0"/>
              <a:t>This program will benefit at least 3 low income families</a:t>
            </a:r>
          </a:p>
          <a:p>
            <a:pPr lvl="1"/>
            <a:r>
              <a:rPr lang="en-US" dirty="0"/>
              <a:t>Eligible activities include: acquisition, demolition, construction, reconstruction, rehab of real property, staff training, equipment purchase, and/or operating capital.</a:t>
            </a:r>
          </a:p>
          <a:p>
            <a:pPr lvl="1"/>
            <a:r>
              <a:rPr lang="en-US" dirty="0"/>
              <a:t>Recipient childcare provider must seek to retain, rehire or create at least one job for low to moderate income individuals</a:t>
            </a:r>
          </a:p>
          <a:p>
            <a:pPr lvl="1"/>
            <a:r>
              <a:rPr lang="en-US" dirty="0"/>
              <a:t>Eligibility is determined by the applicant’s household income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t>or</a:t>
            </a:r>
          </a:p>
          <a:p>
            <a:pPr marL="502920" lvl="1" indent="0">
              <a:buNone/>
            </a:pPr>
            <a:endParaRPr lang="en-US" dirty="0"/>
          </a:p>
          <a:p>
            <a:pPr lvl="1"/>
            <a:endParaRPr lang="en-US" dirty="0"/>
          </a:p>
          <a:p>
            <a:pPr lvl="1"/>
            <a:endParaRPr lang="en-US" dirty="0"/>
          </a:p>
          <a:p>
            <a:pPr lvl="1"/>
            <a:endParaRPr lang="en-US" dirty="0"/>
          </a:p>
        </p:txBody>
      </p:sp>
      <p:graphicFrame>
        <p:nvGraphicFramePr>
          <p:cNvPr id="5" name="Table 4">
            <a:extLst>
              <a:ext uri="{FF2B5EF4-FFF2-40B4-BE49-F238E27FC236}">
                <a16:creationId xmlns:a16="http://schemas.microsoft.com/office/drawing/2014/main" id="{D718BCFB-52C6-4DFC-9CD5-691CCF61043C}"/>
              </a:ext>
            </a:extLst>
          </p:cNvPr>
          <p:cNvGraphicFramePr>
            <a:graphicFrameLocks noGrp="1"/>
          </p:cNvGraphicFramePr>
          <p:nvPr>
            <p:extLst>
              <p:ext uri="{D42A27DB-BD31-4B8C-83A1-F6EECF244321}">
                <p14:modId xmlns:p14="http://schemas.microsoft.com/office/powerpoint/2010/main" val="3413678937"/>
              </p:ext>
            </p:extLst>
          </p:nvPr>
        </p:nvGraphicFramePr>
        <p:xfrm>
          <a:off x="4479721" y="3753853"/>
          <a:ext cx="6627303" cy="1771214"/>
        </p:xfrm>
        <a:graphic>
          <a:graphicData uri="http://schemas.openxmlformats.org/drawingml/2006/table">
            <a:tbl>
              <a:tblPr firstRow="1" firstCol="1" bandRow="1">
                <a:tableStyleId>{5C22544A-7EE6-4342-B048-85BDC9FD1C3A}</a:tableStyleId>
              </a:tblPr>
              <a:tblGrid>
                <a:gridCol w="1325461">
                  <a:extLst>
                    <a:ext uri="{9D8B030D-6E8A-4147-A177-3AD203B41FA5}">
                      <a16:colId xmlns:a16="http://schemas.microsoft.com/office/drawing/2014/main" val="2829699784"/>
                    </a:ext>
                  </a:extLst>
                </a:gridCol>
                <a:gridCol w="679508">
                  <a:extLst>
                    <a:ext uri="{9D8B030D-6E8A-4147-A177-3AD203B41FA5}">
                      <a16:colId xmlns:a16="http://schemas.microsoft.com/office/drawing/2014/main" val="2668825888"/>
                    </a:ext>
                  </a:extLst>
                </a:gridCol>
                <a:gridCol w="637563">
                  <a:extLst>
                    <a:ext uri="{9D8B030D-6E8A-4147-A177-3AD203B41FA5}">
                      <a16:colId xmlns:a16="http://schemas.microsoft.com/office/drawing/2014/main" val="290510379"/>
                    </a:ext>
                  </a:extLst>
                </a:gridCol>
                <a:gridCol w="645953">
                  <a:extLst>
                    <a:ext uri="{9D8B030D-6E8A-4147-A177-3AD203B41FA5}">
                      <a16:colId xmlns:a16="http://schemas.microsoft.com/office/drawing/2014/main" val="470082751"/>
                    </a:ext>
                  </a:extLst>
                </a:gridCol>
                <a:gridCol w="645952">
                  <a:extLst>
                    <a:ext uri="{9D8B030D-6E8A-4147-A177-3AD203B41FA5}">
                      <a16:colId xmlns:a16="http://schemas.microsoft.com/office/drawing/2014/main" val="27048796"/>
                    </a:ext>
                  </a:extLst>
                </a:gridCol>
                <a:gridCol w="637563">
                  <a:extLst>
                    <a:ext uri="{9D8B030D-6E8A-4147-A177-3AD203B41FA5}">
                      <a16:colId xmlns:a16="http://schemas.microsoft.com/office/drawing/2014/main" val="3220947245"/>
                    </a:ext>
                  </a:extLst>
                </a:gridCol>
                <a:gridCol w="687898">
                  <a:extLst>
                    <a:ext uri="{9D8B030D-6E8A-4147-A177-3AD203B41FA5}">
                      <a16:colId xmlns:a16="http://schemas.microsoft.com/office/drawing/2014/main" val="2010369283"/>
                    </a:ext>
                  </a:extLst>
                </a:gridCol>
                <a:gridCol w="696286">
                  <a:extLst>
                    <a:ext uri="{9D8B030D-6E8A-4147-A177-3AD203B41FA5}">
                      <a16:colId xmlns:a16="http://schemas.microsoft.com/office/drawing/2014/main" val="1202760565"/>
                    </a:ext>
                  </a:extLst>
                </a:gridCol>
                <a:gridCol w="671119">
                  <a:extLst>
                    <a:ext uri="{9D8B030D-6E8A-4147-A177-3AD203B41FA5}">
                      <a16:colId xmlns:a16="http://schemas.microsoft.com/office/drawing/2014/main" val="133885553"/>
                    </a:ext>
                  </a:extLst>
                </a:gridCol>
              </a:tblGrid>
              <a:tr h="163585">
                <a:tc gridSpan="9">
                  <a:txBody>
                    <a:bodyPr/>
                    <a:lstStyle/>
                    <a:p>
                      <a:pPr marL="0" marR="0" algn="ctr">
                        <a:lnSpc>
                          <a:spcPct val="115000"/>
                        </a:lnSpc>
                        <a:spcBef>
                          <a:spcPts val="0"/>
                        </a:spcBef>
                        <a:spcAft>
                          <a:spcPts val="0"/>
                        </a:spcAft>
                      </a:pPr>
                      <a:r>
                        <a:rPr lang="en-US" sz="1400" dirty="0">
                          <a:effectLst/>
                        </a:rPr>
                        <a:t>HUD FY2021 Income Limits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70808685"/>
                  </a:ext>
                </a:extLst>
              </a:tr>
              <a:tr h="471032">
                <a:tc>
                  <a:txBody>
                    <a:bodyPr/>
                    <a:lstStyle/>
                    <a:p>
                      <a:pPr marL="0" marR="0">
                        <a:lnSpc>
                          <a:spcPct val="115000"/>
                        </a:lnSpc>
                        <a:spcBef>
                          <a:spcPts val="0"/>
                        </a:spcBef>
                        <a:spcAft>
                          <a:spcPts val="0"/>
                        </a:spcAft>
                      </a:pPr>
                      <a:r>
                        <a:rPr lang="en-US" sz="1400" u="sng" dirty="0">
                          <a:effectLst/>
                        </a:rPr>
                        <a:t>Income Limits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6751925"/>
                  </a:ext>
                </a:extLst>
              </a:tr>
              <a:tr h="534616">
                <a:tc>
                  <a:txBody>
                    <a:bodyPr/>
                    <a:lstStyle/>
                    <a:p>
                      <a:pPr marL="0" marR="0">
                        <a:lnSpc>
                          <a:spcPct val="115000"/>
                        </a:lnSpc>
                        <a:spcBef>
                          <a:spcPts val="0"/>
                        </a:spcBef>
                        <a:spcAft>
                          <a:spcPts val="0"/>
                        </a:spcAft>
                      </a:pPr>
                      <a:r>
                        <a:rPr lang="en-US" sz="1400">
                          <a:effectLst/>
                        </a:rPr>
                        <a:t>Persons in Household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3994424"/>
                  </a:ext>
                </a:extLst>
              </a:tr>
              <a:tr h="534616">
                <a:tc>
                  <a:txBody>
                    <a:bodyPr/>
                    <a:lstStyle/>
                    <a:p>
                      <a:pPr marL="0" marR="0">
                        <a:lnSpc>
                          <a:spcPct val="115000"/>
                        </a:lnSpc>
                        <a:spcBef>
                          <a:spcPts val="0"/>
                        </a:spcBef>
                        <a:spcAft>
                          <a:spcPts val="0"/>
                        </a:spcAft>
                      </a:pPr>
                      <a:r>
                        <a:rPr lang="en-US" sz="1400" dirty="0">
                          <a:effectLst/>
                        </a:rPr>
                        <a:t>80% of median family income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42,950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49,100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55,250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61,350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66,300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71,200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76,100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81,000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2135337"/>
                  </a:ext>
                </a:extLst>
              </a:tr>
            </a:tbl>
          </a:graphicData>
        </a:graphic>
      </p:graphicFrame>
    </p:spTree>
    <p:extLst>
      <p:ext uri="{BB962C8B-B14F-4D97-AF65-F5344CB8AC3E}">
        <p14:creationId xmlns:p14="http://schemas.microsoft.com/office/powerpoint/2010/main" val="2953003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787E3-C497-4AB3-BD8A-67D35A52E904}"/>
              </a:ext>
            </a:extLst>
          </p:cNvPr>
          <p:cNvSpPr>
            <a:spLocks noGrp="1"/>
          </p:cNvSpPr>
          <p:nvPr>
            <p:ph type="title"/>
          </p:nvPr>
        </p:nvSpPr>
        <p:spPr/>
        <p:txBody>
          <a:bodyPr>
            <a:normAutofit/>
          </a:bodyPr>
          <a:lstStyle/>
          <a:p>
            <a:r>
              <a:rPr lang="en-US" sz="2800" dirty="0"/>
              <a:t>Economic Development: Childcare Providers that employ 5 or fewer employees 	</a:t>
            </a:r>
          </a:p>
        </p:txBody>
      </p:sp>
      <p:sp>
        <p:nvSpPr>
          <p:cNvPr id="3" name="Content Placeholder 2">
            <a:extLst>
              <a:ext uri="{FF2B5EF4-FFF2-40B4-BE49-F238E27FC236}">
                <a16:creationId xmlns:a16="http://schemas.microsoft.com/office/drawing/2014/main" id="{B171ED90-9C7B-427D-835D-EEC4369FE96D}"/>
              </a:ext>
            </a:extLst>
          </p:cNvPr>
          <p:cNvSpPr>
            <a:spLocks noGrp="1"/>
          </p:cNvSpPr>
          <p:nvPr>
            <p:ph idx="1"/>
          </p:nvPr>
        </p:nvSpPr>
        <p:spPr>
          <a:xfrm>
            <a:off x="3791824" y="864108"/>
            <a:ext cx="7315200" cy="5120640"/>
          </a:xfrm>
        </p:spPr>
        <p:txBody>
          <a:bodyPr anchor="t">
            <a:normAutofit fontScale="92500" lnSpcReduction="10000"/>
          </a:bodyPr>
          <a:lstStyle/>
          <a:p>
            <a:r>
              <a:rPr lang="en-US" dirty="0"/>
              <a:t>The business is located within a low to moderate income area (Census tracts 105, 106 &amp; 207) and primarily serves local residents</a:t>
            </a:r>
          </a:p>
          <a:p>
            <a:pPr marL="502920" lvl="1" indent="0">
              <a:buNone/>
            </a:pPr>
            <a:endParaRPr lang="en-US" dirty="0"/>
          </a:p>
          <a:p>
            <a:pPr lvl="1"/>
            <a:endParaRPr lang="en-US" dirty="0"/>
          </a:p>
          <a:p>
            <a:pPr marL="502920" lvl="1" indent="0">
              <a:buNone/>
            </a:pPr>
            <a:endParaRPr lang="en-US" dirty="0"/>
          </a:p>
          <a:p>
            <a:pPr marL="502920" lvl="1" indent="0">
              <a:buNone/>
            </a:pPr>
            <a:endParaRPr lang="en-US" dirty="0"/>
          </a:p>
          <a:p>
            <a:pPr lvl="1"/>
            <a:endParaRPr lang="en-US" dirty="0"/>
          </a:p>
          <a:p>
            <a:pPr lvl="1"/>
            <a:endParaRPr lang="en-US" dirty="0"/>
          </a:p>
          <a:p>
            <a:endParaRPr lang="en-US" dirty="0"/>
          </a:p>
          <a:p>
            <a:endParaRPr lang="en-US" dirty="0"/>
          </a:p>
          <a:p>
            <a:r>
              <a:rPr lang="en-US" dirty="0"/>
              <a:t>In addition, childcare facilities must meet the following qualifications:</a:t>
            </a:r>
          </a:p>
          <a:p>
            <a:pPr lvl="1"/>
            <a:r>
              <a:rPr lang="en-US" dirty="0"/>
              <a:t>Must be located in the City of Jefferson;</a:t>
            </a:r>
          </a:p>
          <a:p>
            <a:pPr lvl="1"/>
            <a:r>
              <a:rPr lang="en-US" dirty="0"/>
              <a:t>5 or fewer employees, including the owner;</a:t>
            </a:r>
          </a:p>
          <a:p>
            <a:pPr lvl="1"/>
            <a:r>
              <a:rPr lang="en-US" dirty="0"/>
              <a:t>Must document that funds are not duplicating other financial assistance; and</a:t>
            </a:r>
          </a:p>
          <a:p>
            <a:pPr lvl="1"/>
            <a:r>
              <a:rPr lang="en-US" dirty="0"/>
              <a:t>Should be able to produce payroll records, proof of Worker’s Compensation, or other documentation to verify number of employees;</a:t>
            </a:r>
          </a:p>
          <a:p>
            <a:pPr lvl="1"/>
            <a:endParaRPr lang="en-US" dirty="0"/>
          </a:p>
        </p:txBody>
      </p:sp>
      <p:pic>
        <p:nvPicPr>
          <p:cNvPr id="6" name="Picture 5">
            <a:extLst>
              <a:ext uri="{FF2B5EF4-FFF2-40B4-BE49-F238E27FC236}">
                <a16:creationId xmlns:a16="http://schemas.microsoft.com/office/drawing/2014/main" id="{E4F2127F-6055-4ED1-A18C-7F3B3BE72CC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075339" y="1377514"/>
            <a:ext cx="4051883" cy="2548534"/>
          </a:xfrm>
          <a:prstGeom prst="rect">
            <a:avLst/>
          </a:prstGeom>
          <a:noFill/>
          <a:ln>
            <a:noFill/>
          </a:ln>
        </p:spPr>
      </p:pic>
    </p:spTree>
    <p:extLst>
      <p:ext uri="{BB962C8B-B14F-4D97-AF65-F5344CB8AC3E}">
        <p14:creationId xmlns:p14="http://schemas.microsoft.com/office/powerpoint/2010/main" val="479689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524C9-F5AD-48D2-A06F-03AD9C2C8EC7}"/>
              </a:ext>
            </a:extLst>
          </p:cNvPr>
          <p:cNvSpPr>
            <a:spLocks noGrp="1"/>
          </p:cNvSpPr>
          <p:nvPr>
            <p:ph type="title"/>
          </p:nvPr>
        </p:nvSpPr>
        <p:spPr/>
        <p:txBody>
          <a:bodyPr/>
          <a:lstStyle/>
          <a:p>
            <a:r>
              <a:rPr lang="en-US" dirty="0"/>
              <a:t>Other Requirements:	</a:t>
            </a:r>
          </a:p>
        </p:txBody>
      </p:sp>
      <p:sp>
        <p:nvSpPr>
          <p:cNvPr id="3" name="Content Placeholder 2">
            <a:extLst>
              <a:ext uri="{FF2B5EF4-FFF2-40B4-BE49-F238E27FC236}">
                <a16:creationId xmlns:a16="http://schemas.microsoft.com/office/drawing/2014/main" id="{F92147BB-BB73-4819-9476-2555B6C9895A}"/>
              </a:ext>
            </a:extLst>
          </p:cNvPr>
          <p:cNvSpPr>
            <a:spLocks noGrp="1"/>
          </p:cNvSpPr>
          <p:nvPr>
            <p:ph idx="1"/>
          </p:nvPr>
        </p:nvSpPr>
        <p:spPr/>
        <p:txBody>
          <a:bodyPr>
            <a:normAutofit lnSpcReduction="10000"/>
          </a:bodyPr>
          <a:lstStyle/>
          <a:p>
            <a:pPr algn="just">
              <a:lnSpc>
                <a:spcPct val="100000"/>
              </a:lnSpc>
              <a:spcBef>
                <a:spcPts val="0"/>
              </a:spcBef>
            </a:pPr>
            <a:r>
              <a:rPr lang="en-US" sz="1600" dirty="0"/>
              <a:t>The childcare provider must be licensed with the Missouri Department of Health and Senior Services. A list of licensed providers may be found at </a:t>
            </a:r>
            <a:r>
              <a:rPr lang="en-US" sz="1600" dirty="0">
                <a:hlinkClick r:id="rId2"/>
              </a:rPr>
              <a:t>https://health.mo.gov/</a:t>
            </a:r>
            <a:endParaRPr lang="en-US" sz="1600" dirty="0"/>
          </a:p>
          <a:p>
            <a:pPr algn="just">
              <a:lnSpc>
                <a:spcPct val="100000"/>
              </a:lnSpc>
              <a:spcBef>
                <a:spcPts val="0"/>
              </a:spcBef>
            </a:pPr>
            <a:endParaRPr lang="en-US" sz="1600" dirty="0"/>
          </a:p>
          <a:p>
            <a:pPr algn="just">
              <a:lnSpc>
                <a:spcPct val="100000"/>
              </a:lnSpc>
              <a:spcBef>
                <a:spcPts val="0"/>
              </a:spcBef>
            </a:pPr>
            <a:r>
              <a:rPr lang="en-US" sz="1600" dirty="0"/>
              <a:t>The childcare provider must be a registered City of Jefferson vendor.</a:t>
            </a:r>
          </a:p>
          <a:p>
            <a:pPr algn="just">
              <a:lnSpc>
                <a:spcPct val="100000"/>
              </a:lnSpc>
              <a:spcBef>
                <a:spcPts val="0"/>
              </a:spcBef>
            </a:pPr>
            <a:endParaRPr lang="en-US" sz="1200" dirty="0"/>
          </a:p>
          <a:p>
            <a:pPr algn="just">
              <a:lnSpc>
                <a:spcPct val="100000"/>
              </a:lnSpc>
              <a:spcBef>
                <a:spcPts val="0"/>
              </a:spcBef>
            </a:pPr>
            <a:r>
              <a:rPr lang="en-US" sz="1600" dirty="0"/>
              <a:t>The childcare provider is responsible for obtaining income verification for all interested childcare subsidy applicants. </a:t>
            </a:r>
          </a:p>
          <a:p>
            <a:pPr algn="just">
              <a:lnSpc>
                <a:spcPct val="100000"/>
              </a:lnSpc>
              <a:spcBef>
                <a:spcPts val="0"/>
              </a:spcBef>
            </a:pPr>
            <a:endParaRPr lang="en-US" sz="1200" dirty="0"/>
          </a:p>
          <a:p>
            <a:pPr algn="just">
              <a:lnSpc>
                <a:spcPct val="100000"/>
              </a:lnSpc>
              <a:spcBef>
                <a:spcPts val="0"/>
              </a:spcBef>
            </a:pPr>
            <a:r>
              <a:rPr lang="en-US" sz="1600" dirty="0"/>
              <a:t>CDBG-CV grants will be subject to oversight, reporting, and requirements that each grantee have adequate procedures to prevent the duplication of benefits which means grant funds may not be used to pay costs if another source of financial assistance is available to pay that cost. </a:t>
            </a:r>
          </a:p>
          <a:p>
            <a:pPr marL="0" indent="0" algn="just">
              <a:lnSpc>
                <a:spcPct val="100000"/>
              </a:lnSpc>
              <a:spcBef>
                <a:spcPts val="0"/>
              </a:spcBef>
              <a:buNone/>
            </a:pPr>
            <a:endParaRPr lang="en-US" sz="1200" dirty="0"/>
          </a:p>
          <a:p>
            <a:pPr algn="just">
              <a:lnSpc>
                <a:spcPct val="100000"/>
              </a:lnSpc>
              <a:spcBef>
                <a:spcPts val="0"/>
              </a:spcBef>
            </a:pPr>
            <a:r>
              <a:rPr lang="en-US" sz="1600" dirty="0"/>
              <a:t>Suspensions and Debarments. Before a grant is awarded, the City will conduct an online records search at </a:t>
            </a:r>
            <a:r>
              <a:rPr lang="en-US" sz="1600" u="sng" dirty="0">
                <a:hlinkClick r:id="rId3"/>
              </a:rPr>
              <a:t>www.SAM.gov</a:t>
            </a:r>
            <a:r>
              <a:rPr lang="en-US" sz="1600" dirty="0"/>
              <a:t> to ensure that any business benefitting from CDBG-CV funds is not suspended or debarred from federal funding</a:t>
            </a:r>
          </a:p>
          <a:p>
            <a:pPr algn="just">
              <a:lnSpc>
                <a:spcPct val="100000"/>
              </a:lnSpc>
              <a:spcBef>
                <a:spcPts val="0"/>
              </a:spcBef>
            </a:pPr>
            <a:endParaRPr lang="en-US" sz="1200" dirty="0"/>
          </a:p>
          <a:p>
            <a:pPr algn="just">
              <a:lnSpc>
                <a:spcPct val="100000"/>
              </a:lnSpc>
              <a:spcBef>
                <a:spcPts val="0"/>
              </a:spcBef>
            </a:pPr>
            <a:r>
              <a:rPr lang="en-US" sz="1600" dirty="0"/>
              <a:t>Other Considerations. The City reserves the right to consider historical information and facts, whether gained from the application, references, or any other source, in the evaluation process, including Applicant’s past working or business relationship with the City, if any. </a:t>
            </a:r>
          </a:p>
          <a:p>
            <a:pPr marL="0" indent="0">
              <a:lnSpc>
                <a:spcPct val="100000"/>
              </a:lnSpc>
              <a:spcBef>
                <a:spcPts val="0"/>
              </a:spcBef>
              <a:buNone/>
            </a:pPr>
            <a:endParaRPr lang="en-US" sz="1600" dirty="0"/>
          </a:p>
        </p:txBody>
      </p:sp>
    </p:spTree>
    <p:extLst>
      <p:ext uri="{BB962C8B-B14F-4D97-AF65-F5344CB8AC3E}">
        <p14:creationId xmlns:p14="http://schemas.microsoft.com/office/powerpoint/2010/main" val="4105458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524C9-F5AD-48D2-A06F-03AD9C2C8EC7}"/>
              </a:ext>
            </a:extLst>
          </p:cNvPr>
          <p:cNvSpPr>
            <a:spLocks noGrp="1"/>
          </p:cNvSpPr>
          <p:nvPr>
            <p:ph type="title"/>
          </p:nvPr>
        </p:nvSpPr>
        <p:spPr/>
        <p:txBody>
          <a:bodyPr/>
          <a:lstStyle/>
          <a:p>
            <a:r>
              <a:rPr lang="en-US" dirty="0"/>
              <a:t>Application Process	</a:t>
            </a:r>
          </a:p>
        </p:txBody>
      </p:sp>
      <p:sp>
        <p:nvSpPr>
          <p:cNvPr id="3" name="Content Placeholder 2">
            <a:extLst>
              <a:ext uri="{FF2B5EF4-FFF2-40B4-BE49-F238E27FC236}">
                <a16:creationId xmlns:a16="http://schemas.microsoft.com/office/drawing/2014/main" id="{F92147BB-BB73-4819-9476-2555B6C9895A}"/>
              </a:ext>
            </a:extLst>
          </p:cNvPr>
          <p:cNvSpPr>
            <a:spLocks noGrp="1"/>
          </p:cNvSpPr>
          <p:nvPr>
            <p:ph idx="1"/>
          </p:nvPr>
        </p:nvSpPr>
        <p:spPr/>
        <p:txBody>
          <a:bodyPr/>
          <a:lstStyle/>
          <a:p>
            <a:r>
              <a:rPr lang="en-US" sz="1600" dirty="0"/>
              <a:t>Applications must be received by October 31, 2021 in order to be considered. All applications must be submitted on the standard application form beginning on page 14 of the guidelines.</a:t>
            </a:r>
          </a:p>
          <a:p>
            <a:r>
              <a:rPr lang="en-US" sz="1600" dirty="0"/>
              <a:t>Email to </a:t>
            </a:r>
            <a:r>
              <a:rPr lang="en-US" sz="1600" dirty="0">
                <a:hlinkClick r:id="rId2"/>
              </a:rPr>
              <a:t>astratman@jeffcitymo.org</a:t>
            </a:r>
            <a:r>
              <a:rPr lang="en-US" sz="1600" dirty="0"/>
              <a:t>; Mail to: City of Jefferson, Department of Planning &amp; Protective Services, Neighborhood Services Division, Attention: Anne Stratman, 320 E McCarty Street, Jefferson City, MO 65101</a:t>
            </a:r>
          </a:p>
          <a:p>
            <a:r>
              <a:rPr lang="en-US" sz="1600" dirty="0"/>
              <a:t>Late or incomplete applications will not be considered. </a:t>
            </a:r>
          </a:p>
          <a:p>
            <a:r>
              <a:rPr lang="en-US" sz="1600" dirty="0"/>
              <a:t>All project proposals will be evaluated for CDBG-CV program eligibility. Application review will involve an evaluation of whether the project is financially feasible, and is an eligible activity as described by HUD regulation. </a:t>
            </a:r>
          </a:p>
          <a:p>
            <a:r>
              <a:rPr lang="en-US" sz="1600" dirty="0"/>
              <a:t>Grant applications will be scored on a competitive basis. Applications have the ability to score up to 100 points. Points are assigned within the application. Point information is also given throughout the application guidelines. </a:t>
            </a:r>
          </a:p>
          <a:p>
            <a:r>
              <a:rPr lang="en-US" sz="1600" dirty="0"/>
              <a:t>For information on how to complete the application, please contact Neighborhood Services Division Staff at 573.634.6410. </a:t>
            </a:r>
          </a:p>
          <a:p>
            <a:endParaRPr lang="en-US" dirty="0"/>
          </a:p>
          <a:p>
            <a:pPr marL="0" indent="0">
              <a:buNone/>
            </a:pPr>
            <a:endParaRPr lang="en-US" dirty="0"/>
          </a:p>
        </p:txBody>
      </p:sp>
    </p:spTree>
    <p:extLst>
      <p:ext uri="{BB962C8B-B14F-4D97-AF65-F5344CB8AC3E}">
        <p14:creationId xmlns:p14="http://schemas.microsoft.com/office/powerpoint/2010/main" val="453753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524C9-F5AD-48D2-A06F-03AD9C2C8EC7}"/>
              </a:ext>
            </a:extLst>
          </p:cNvPr>
          <p:cNvSpPr>
            <a:spLocks noGrp="1"/>
          </p:cNvSpPr>
          <p:nvPr>
            <p:ph type="title"/>
          </p:nvPr>
        </p:nvSpPr>
        <p:spPr/>
        <p:txBody>
          <a:bodyPr/>
          <a:lstStyle/>
          <a:p>
            <a:r>
              <a:rPr lang="en-US" dirty="0"/>
              <a:t>Timeline	</a:t>
            </a:r>
          </a:p>
        </p:txBody>
      </p:sp>
      <p:sp>
        <p:nvSpPr>
          <p:cNvPr id="3" name="Content Placeholder 2">
            <a:extLst>
              <a:ext uri="{FF2B5EF4-FFF2-40B4-BE49-F238E27FC236}">
                <a16:creationId xmlns:a16="http://schemas.microsoft.com/office/drawing/2014/main" id="{F92147BB-BB73-4819-9476-2555B6C9895A}"/>
              </a:ext>
            </a:extLst>
          </p:cNvPr>
          <p:cNvSpPr>
            <a:spLocks noGrp="1"/>
          </p:cNvSpPr>
          <p:nvPr>
            <p:ph idx="1"/>
          </p:nvPr>
        </p:nvSpPr>
        <p:spPr/>
        <p:txBody>
          <a:bodyPr/>
          <a:lstStyle/>
          <a:p>
            <a:r>
              <a:rPr lang="en-US" dirty="0"/>
              <a:t>Applications will be accepted through October 31, 2021</a:t>
            </a:r>
          </a:p>
          <a:p>
            <a:r>
              <a:rPr lang="en-US" dirty="0"/>
              <a:t>Anticipated awards will go out winter of 2021</a:t>
            </a:r>
          </a:p>
          <a:p>
            <a:r>
              <a:rPr lang="en-US" dirty="0"/>
              <a:t>Deadline for eligible spending is December 31, 2022</a:t>
            </a:r>
          </a:p>
          <a:p>
            <a:r>
              <a:rPr lang="en-US" dirty="0"/>
              <a:t>Please contact Neighborhood Services staff if the project needs additional time, 573.634.6410.</a:t>
            </a:r>
          </a:p>
        </p:txBody>
      </p:sp>
    </p:spTree>
    <p:extLst>
      <p:ext uri="{BB962C8B-B14F-4D97-AF65-F5344CB8AC3E}">
        <p14:creationId xmlns:p14="http://schemas.microsoft.com/office/powerpoint/2010/main" val="1685009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78422-7A9E-4AE6-BC3C-3A931AF56265}"/>
              </a:ext>
            </a:extLst>
          </p:cNvPr>
          <p:cNvSpPr>
            <a:spLocks noGrp="1"/>
          </p:cNvSpPr>
          <p:nvPr>
            <p:ph type="title"/>
          </p:nvPr>
        </p:nvSpPr>
        <p:spPr>
          <a:xfrm>
            <a:off x="252919" y="1123837"/>
            <a:ext cx="3094288" cy="4601183"/>
          </a:xfrm>
        </p:spPr>
        <p:txBody>
          <a:bodyPr>
            <a:normAutofit/>
          </a:bodyPr>
          <a:lstStyle/>
          <a:p>
            <a:r>
              <a:rPr lang="en-US" sz="2800" dirty="0"/>
              <a:t>Application Questions:</a:t>
            </a:r>
            <a:br>
              <a:rPr lang="en-US" sz="2800" dirty="0"/>
            </a:br>
            <a:br>
              <a:rPr lang="en-US" sz="2800" dirty="0"/>
            </a:br>
            <a:r>
              <a:rPr lang="en-US" sz="2800" dirty="0"/>
              <a:t>General Information</a:t>
            </a:r>
          </a:p>
        </p:txBody>
      </p:sp>
      <p:sp>
        <p:nvSpPr>
          <p:cNvPr id="3" name="Content Placeholder 2">
            <a:extLst>
              <a:ext uri="{FF2B5EF4-FFF2-40B4-BE49-F238E27FC236}">
                <a16:creationId xmlns:a16="http://schemas.microsoft.com/office/drawing/2014/main" id="{32A4DABB-176F-4154-9BA0-1E23B22F85D9}"/>
              </a:ext>
            </a:extLst>
          </p:cNvPr>
          <p:cNvSpPr>
            <a:spLocks noGrp="1"/>
          </p:cNvSpPr>
          <p:nvPr>
            <p:ph idx="1"/>
          </p:nvPr>
        </p:nvSpPr>
        <p:spPr>
          <a:noFill/>
        </p:spPr>
        <p:txBody>
          <a:bodyPr>
            <a:normAutofit lnSpcReduction="10000"/>
          </a:bodyPr>
          <a:lstStyle/>
          <a:p>
            <a:endParaRPr lang="en-US" b="1" dirty="0"/>
          </a:p>
          <a:p>
            <a:r>
              <a:rPr lang="en-US" b="1" dirty="0"/>
              <a:t>Questions 1 – 13 </a:t>
            </a:r>
            <a:r>
              <a:rPr lang="en-US" dirty="0"/>
              <a:t>are general questions pertaining to the business or organization. No points are assigned to responses in this section.</a:t>
            </a:r>
          </a:p>
          <a:p>
            <a:r>
              <a:rPr lang="en-US" sz="1600" b="1" dirty="0"/>
              <a:t>Question 6, DUNS Number </a:t>
            </a:r>
            <a:r>
              <a:rPr lang="en-US" sz="1500" b="1" dirty="0"/>
              <a:t>– </a:t>
            </a:r>
            <a:r>
              <a:rPr lang="en-US" sz="1500" dirty="0"/>
              <a:t>All entities that apply for federal funds are required to have a DUNS number, a unique nine-character number assigned to that individual entity. The federal government uses this number to track how federal money is allocated. To request a DUNS number, visit </a:t>
            </a:r>
            <a:r>
              <a:rPr lang="en-US" sz="1500" u="sng" dirty="0">
                <a:hlinkClick r:id="rId2"/>
              </a:rPr>
              <a:t>https://fedgov.dnb.com/webform/displayHomePage.do</a:t>
            </a:r>
            <a:r>
              <a:rPr lang="en-US" sz="1500" dirty="0"/>
              <a:t>. This process is free and generally takes no more than one business day.</a:t>
            </a:r>
          </a:p>
          <a:p>
            <a:r>
              <a:rPr lang="en-US" sz="1600" b="1" dirty="0"/>
              <a:t>Question 8, Ownership </a:t>
            </a:r>
            <a:r>
              <a:rPr lang="en-US" sz="1600" dirty="0"/>
              <a:t>– </a:t>
            </a:r>
            <a:r>
              <a:rPr lang="en-US" sz="1500" dirty="0"/>
              <a:t>Identify the owner and/or responsible person. If the childcare facility has multiple owners, please provide their names and the percentage of the business owned. If the childcare facility is non-profit, please provide the person acting as the responsible person for this grant.</a:t>
            </a:r>
          </a:p>
          <a:p>
            <a:r>
              <a:rPr lang="en-US" sz="1600" b="1" dirty="0"/>
              <a:t>Question 9, Staffing Levels –</a:t>
            </a:r>
            <a:r>
              <a:rPr lang="en-US" sz="1600" dirty="0"/>
              <a:t> The purpose of this question is to establish a baseline of employment within the applicant’s business or organization.</a:t>
            </a:r>
          </a:p>
          <a:p>
            <a:r>
              <a:rPr lang="en-US" sz="1600" b="1" dirty="0"/>
              <a:t>Question 10, Applicant’s Annual Operating Budget - </a:t>
            </a:r>
            <a:r>
              <a:rPr lang="en-US" sz="1600" dirty="0"/>
              <a:t>Please provide the applicant’s annual operating budget. This will require supporting documentation through a profit-loss statement, IRS Form 990, audit, financial statement, or other supporting evidence of an operational budget.</a:t>
            </a:r>
          </a:p>
          <a:p>
            <a:endParaRPr lang="en-US" sz="1600" dirty="0"/>
          </a:p>
          <a:p>
            <a:endParaRPr lang="en-US" dirty="0"/>
          </a:p>
        </p:txBody>
      </p:sp>
      <p:sp>
        <p:nvSpPr>
          <p:cNvPr id="8" name="Rectangle 7">
            <a:extLst>
              <a:ext uri="{FF2B5EF4-FFF2-40B4-BE49-F238E27FC236}">
                <a16:creationId xmlns:a16="http://schemas.microsoft.com/office/drawing/2014/main" id="{60F1ACF1-EBAC-403A-BB2D-9ED18F103892}"/>
              </a:ext>
            </a:extLst>
          </p:cNvPr>
          <p:cNvSpPr/>
          <p:nvPr/>
        </p:nvSpPr>
        <p:spPr>
          <a:xfrm>
            <a:off x="4605556" y="3295650"/>
            <a:ext cx="2843868" cy="395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2495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B457C-CBA0-4FA6-BAEA-2322326E6C74}"/>
              </a:ext>
            </a:extLst>
          </p:cNvPr>
          <p:cNvSpPr>
            <a:spLocks noGrp="1"/>
          </p:cNvSpPr>
          <p:nvPr>
            <p:ph type="title"/>
          </p:nvPr>
        </p:nvSpPr>
        <p:spPr/>
        <p:txBody>
          <a:bodyPr/>
          <a:lstStyle/>
          <a:p>
            <a:r>
              <a:rPr lang="en-US" dirty="0"/>
              <a:t>Previous Performance</a:t>
            </a:r>
          </a:p>
        </p:txBody>
      </p:sp>
      <p:sp>
        <p:nvSpPr>
          <p:cNvPr id="3" name="Content Placeholder 2">
            <a:extLst>
              <a:ext uri="{FF2B5EF4-FFF2-40B4-BE49-F238E27FC236}">
                <a16:creationId xmlns:a16="http://schemas.microsoft.com/office/drawing/2014/main" id="{28ADB630-4E0A-4860-A383-0D2A2BB68B2A}"/>
              </a:ext>
            </a:extLst>
          </p:cNvPr>
          <p:cNvSpPr>
            <a:spLocks noGrp="1"/>
          </p:cNvSpPr>
          <p:nvPr>
            <p:ph idx="1"/>
          </p:nvPr>
        </p:nvSpPr>
        <p:spPr/>
        <p:txBody>
          <a:bodyPr anchor="t">
            <a:normAutofit lnSpcReduction="10000"/>
          </a:bodyPr>
          <a:lstStyle/>
          <a:p>
            <a:r>
              <a:rPr lang="en-US" b="1" dirty="0"/>
              <a:t>Questions 14 – 19 </a:t>
            </a:r>
            <a:r>
              <a:rPr lang="en-US" dirty="0"/>
              <a:t>are questions gauging the childcare facility’s performance to date. Up to 10 points will be awarded in this section based off capability to manage a federal grant.</a:t>
            </a:r>
          </a:p>
          <a:p>
            <a:r>
              <a:rPr lang="en-US" sz="1600" b="1" dirty="0"/>
              <a:t>Question 14, Years of Operation –</a:t>
            </a:r>
            <a:r>
              <a:rPr lang="en-US" sz="1600" dirty="0"/>
              <a:t> How long has your business or organization been in operation?</a:t>
            </a:r>
          </a:p>
          <a:p>
            <a:r>
              <a:rPr lang="en-US" sz="1600" b="1" dirty="0"/>
              <a:t>Question 15, Federal Grant Experience –</a:t>
            </a:r>
            <a:r>
              <a:rPr lang="en-US" sz="1600" dirty="0"/>
              <a:t> Does your business or organization have experience with federal grants? Prior experience with federal grants will award the application with 2 points.</a:t>
            </a:r>
          </a:p>
          <a:p>
            <a:r>
              <a:rPr lang="en-US" sz="1500" b="1" dirty="0"/>
              <a:t>Question 16, CARES Act Funding –</a:t>
            </a:r>
            <a:r>
              <a:rPr lang="en-US" sz="1500" dirty="0"/>
              <a:t> Did your facility receive CARES Act funding from a different source? Duplication of benefits is an ineligible activity. Funds that are double-dipped or duplicated may result in the payback of grant funds. If your facility did not receive CARES Act funding through a different source, the application will receive 2 points.</a:t>
            </a:r>
          </a:p>
          <a:p>
            <a:pPr lvl="0"/>
            <a:r>
              <a:rPr lang="en-US" sz="1500" b="1" dirty="0"/>
              <a:t>Question 17, Other COVID-19 Relief Funding </a:t>
            </a:r>
            <a:r>
              <a:rPr lang="en-US" sz="1500" dirty="0"/>
              <a:t>- Has your facility received other funding identified as COVID-19 relief funding (e.g. Payroll Protection Program)? _____ Yes	_____ No</a:t>
            </a:r>
          </a:p>
          <a:p>
            <a:pPr lvl="0"/>
            <a:r>
              <a:rPr lang="en-US" sz="1500" b="1" dirty="0"/>
              <a:t>Question 18, Other COVID-19 Relief Funding </a:t>
            </a:r>
            <a:r>
              <a:rPr lang="en-US" sz="1500" dirty="0"/>
              <a:t>- If you answered yes to Question 17, please list all types of funding received.</a:t>
            </a:r>
          </a:p>
          <a:p>
            <a:pPr lvl="0"/>
            <a:r>
              <a:rPr lang="en-US" sz="1500" b="1" dirty="0"/>
              <a:t>Question 19, Grant Management - </a:t>
            </a:r>
            <a:r>
              <a:rPr lang="en-US" sz="1500" dirty="0"/>
              <a:t>Demonstrate</a:t>
            </a:r>
            <a:r>
              <a:rPr lang="en-US" sz="1500" b="1" dirty="0"/>
              <a:t> </a:t>
            </a:r>
            <a:r>
              <a:rPr lang="en-US" sz="1500" dirty="0"/>
              <a:t>your facility’s capability to manage a federal grant. Identify specific staff that will be contributing to the management of the grant and explain the role of each individual. </a:t>
            </a:r>
          </a:p>
        </p:txBody>
      </p:sp>
    </p:spTree>
    <p:extLst>
      <p:ext uri="{BB962C8B-B14F-4D97-AF65-F5344CB8AC3E}">
        <p14:creationId xmlns:p14="http://schemas.microsoft.com/office/powerpoint/2010/main" val="2230735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23750-26DA-43EF-B2C5-847C6E04070B}"/>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F34BB795-4F7A-4C7B-AC4D-C227A2D9DDE6}"/>
              </a:ext>
            </a:extLst>
          </p:cNvPr>
          <p:cNvSpPr>
            <a:spLocks noGrp="1"/>
          </p:cNvSpPr>
          <p:nvPr>
            <p:ph idx="1"/>
          </p:nvPr>
        </p:nvSpPr>
        <p:spPr/>
        <p:txBody>
          <a:bodyPr anchor="t">
            <a:normAutofit fontScale="85000" lnSpcReduction="10000"/>
          </a:bodyPr>
          <a:lstStyle/>
          <a:p>
            <a:r>
              <a:rPr lang="en-US" b="1" dirty="0"/>
              <a:t>Questions 20 – 25 </a:t>
            </a:r>
            <a:r>
              <a:rPr lang="en-US" dirty="0"/>
              <a:t>provide the opportunity for the applicant to fully describe how the funds will be spent. Up to 60 points will be awarded in this section.</a:t>
            </a:r>
          </a:p>
          <a:p>
            <a:pPr lvl="1"/>
            <a:r>
              <a:rPr lang="en-US" b="1" dirty="0"/>
              <a:t>Question 20 – </a:t>
            </a:r>
            <a:r>
              <a:rPr lang="en-US" dirty="0"/>
              <a:t>Indicate the total amount requested through this application.</a:t>
            </a:r>
          </a:p>
          <a:p>
            <a:pPr lvl="1"/>
            <a:r>
              <a:rPr lang="en-US" b="1" dirty="0"/>
              <a:t>Question 21 – </a:t>
            </a:r>
            <a:r>
              <a:rPr lang="en-US" dirty="0"/>
              <a:t>How many low-moderate income employees will your facility hire or retain? A low-moderate income employee is considered to be an individual that makes less than $42,950/year. Up to 10 points may be awarded for employment that is considered full time by the IRS (30-40 hours/week). Up to 2 points may be awarded for employment that is considered part time by the IRS (29 hours or less/week).</a:t>
            </a:r>
          </a:p>
          <a:p>
            <a:pPr lvl="1"/>
            <a:r>
              <a:rPr lang="en-US" b="1" dirty="0"/>
              <a:t>Question 22 – </a:t>
            </a:r>
            <a:r>
              <a:rPr lang="en-US" dirty="0"/>
              <a:t>Please explain the reason your facility needs CARES Act relief funds. This is the section of the application where demonstration of need can be awarded up to 10 points. Explain how COVID-19 negatively impacted your facility or plans to open a facility.</a:t>
            </a:r>
          </a:p>
          <a:p>
            <a:pPr lvl="1"/>
            <a:r>
              <a:rPr lang="en-US" b="1" dirty="0"/>
              <a:t>Question 23 – </a:t>
            </a:r>
            <a:r>
              <a:rPr lang="en-US" dirty="0"/>
              <a:t>Indicate if your project proposal includes construction. This may include retrofitting your space, additions, new construction, etc. </a:t>
            </a:r>
          </a:p>
          <a:p>
            <a:pPr lvl="1"/>
            <a:r>
              <a:rPr lang="en-US" b="1" dirty="0"/>
              <a:t>Question 24 – </a:t>
            </a:r>
            <a:r>
              <a:rPr lang="en-US" dirty="0"/>
              <a:t>Explain how the funding request prevents, prepares for, and/or responds to coronavirus. This section can be scored up to 10 points. Nexus to the coronavirus can be as direct as public health implications, as well as economic impacts. The funding request must be tied to COVID-19 as a requirement of this grant opportunity.</a:t>
            </a:r>
          </a:p>
          <a:p>
            <a:pPr lvl="1"/>
            <a:r>
              <a:rPr lang="en-US" b="1" dirty="0"/>
              <a:t>Question 25 – </a:t>
            </a:r>
            <a:r>
              <a:rPr lang="en-US" dirty="0"/>
              <a:t>As detailed as possible, please explain exactly what your funding request will provide. This section may be awarded up to 30 points. This part of the application provides the opportunity to ‘sell’ your project.</a:t>
            </a:r>
          </a:p>
          <a:p>
            <a:endParaRPr lang="en-US" dirty="0"/>
          </a:p>
        </p:txBody>
      </p:sp>
    </p:spTree>
    <p:extLst>
      <p:ext uri="{BB962C8B-B14F-4D97-AF65-F5344CB8AC3E}">
        <p14:creationId xmlns:p14="http://schemas.microsoft.com/office/powerpoint/2010/main" val="3149189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5161B-DADC-4C9B-9854-F23E771D6F0B}"/>
              </a:ext>
            </a:extLst>
          </p:cNvPr>
          <p:cNvSpPr>
            <a:spLocks noGrp="1"/>
          </p:cNvSpPr>
          <p:nvPr>
            <p:ph type="title"/>
          </p:nvPr>
        </p:nvSpPr>
        <p:spPr/>
        <p:txBody>
          <a:bodyPr/>
          <a:lstStyle/>
          <a:p>
            <a:r>
              <a:rPr lang="en-US" dirty="0"/>
              <a:t>Budget	</a:t>
            </a:r>
          </a:p>
        </p:txBody>
      </p:sp>
      <p:sp>
        <p:nvSpPr>
          <p:cNvPr id="3" name="Content Placeholder 2">
            <a:extLst>
              <a:ext uri="{FF2B5EF4-FFF2-40B4-BE49-F238E27FC236}">
                <a16:creationId xmlns:a16="http://schemas.microsoft.com/office/drawing/2014/main" id="{9A36D94D-0B07-4D65-9F64-81A044C8FC70}"/>
              </a:ext>
            </a:extLst>
          </p:cNvPr>
          <p:cNvSpPr>
            <a:spLocks noGrp="1"/>
          </p:cNvSpPr>
          <p:nvPr>
            <p:ph idx="1"/>
          </p:nvPr>
        </p:nvSpPr>
        <p:spPr/>
        <p:txBody>
          <a:bodyPr anchor="t"/>
          <a:lstStyle/>
          <a:p>
            <a:r>
              <a:rPr lang="en-US" dirty="0"/>
              <a:t>Question 26 may be awarded up to 20 points. </a:t>
            </a:r>
          </a:p>
          <a:p>
            <a:pPr marL="0" indent="0">
              <a:buNone/>
            </a:pPr>
            <a:endParaRPr lang="en-US" dirty="0"/>
          </a:p>
        </p:txBody>
      </p:sp>
      <p:graphicFrame>
        <p:nvGraphicFramePr>
          <p:cNvPr id="5" name="Table 4">
            <a:extLst>
              <a:ext uri="{FF2B5EF4-FFF2-40B4-BE49-F238E27FC236}">
                <a16:creationId xmlns:a16="http://schemas.microsoft.com/office/drawing/2014/main" id="{B6417FAE-D86A-4E41-AE47-83A319B7422C}"/>
              </a:ext>
            </a:extLst>
          </p:cNvPr>
          <p:cNvGraphicFramePr>
            <a:graphicFrameLocks noGrp="1"/>
          </p:cNvGraphicFramePr>
          <p:nvPr>
            <p:extLst>
              <p:ext uri="{D42A27DB-BD31-4B8C-83A1-F6EECF244321}">
                <p14:modId xmlns:p14="http://schemas.microsoft.com/office/powerpoint/2010/main" val="2262946745"/>
              </p:ext>
            </p:extLst>
          </p:nvPr>
        </p:nvGraphicFramePr>
        <p:xfrm>
          <a:off x="4097337" y="1300295"/>
          <a:ext cx="7169078" cy="4693599"/>
        </p:xfrm>
        <a:graphic>
          <a:graphicData uri="http://schemas.openxmlformats.org/drawingml/2006/table">
            <a:tbl>
              <a:tblPr firstRow="1" firstCol="1" bandRow="1">
                <a:tableStyleId>{5C22544A-7EE6-4342-B048-85BDC9FD1C3A}</a:tableStyleId>
              </a:tblPr>
              <a:tblGrid>
                <a:gridCol w="1799542">
                  <a:extLst>
                    <a:ext uri="{9D8B030D-6E8A-4147-A177-3AD203B41FA5}">
                      <a16:colId xmlns:a16="http://schemas.microsoft.com/office/drawing/2014/main" val="905269627"/>
                    </a:ext>
                  </a:extLst>
                </a:gridCol>
                <a:gridCol w="1799542">
                  <a:extLst>
                    <a:ext uri="{9D8B030D-6E8A-4147-A177-3AD203B41FA5}">
                      <a16:colId xmlns:a16="http://schemas.microsoft.com/office/drawing/2014/main" val="4269631729"/>
                    </a:ext>
                  </a:extLst>
                </a:gridCol>
                <a:gridCol w="1189998">
                  <a:extLst>
                    <a:ext uri="{9D8B030D-6E8A-4147-A177-3AD203B41FA5}">
                      <a16:colId xmlns:a16="http://schemas.microsoft.com/office/drawing/2014/main" val="2516571957"/>
                    </a:ext>
                  </a:extLst>
                </a:gridCol>
                <a:gridCol w="1189998">
                  <a:extLst>
                    <a:ext uri="{9D8B030D-6E8A-4147-A177-3AD203B41FA5}">
                      <a16:colId xmlns:a16="http://schemas.microsoft.com/office/drawing/2014/main" val="2904520872"/>
                    </a:ext>
                  </a:extLst>
                </a:gridCol>
                <a:gridCol w="1189998">
                  <a:extLst>
                    <a:ext uri="{9D8B030D-6E8A-4147-A177-3AD203B41FA5}">
                      <a16:colId xmlns:a16="http://schemas.microsoft.com/office/drawing/2014/main" val="1701520615"/>
                    </a:ext>
                  </a:extLst>
                </a:gridCol>
              </a:tblGrid>
              <a:tr h="2670398">
                <a:tc>
                  <a:txBody>
                    <a:bodyPr/>
                    <a:lstStyle/>
                    <a:p>
                      <a:pPr marL="0" marR="0" algn="just">
                        <a:lnSpc>
                          <a:spcPct val="115000"/>
                        </a:lnSpc>
                        <a:spcBef>
                          <a:spcPts val="0"/>
                        </a:spcBef>
                        <a:spcAft>
                          <a:spcPts val="1000"/>
                        </a:spcAft>
                      </a:pPr>
                      <a:r>
                        <a:rPr lang="en-US" sz="1100">
                          <a:effectLst/>
                        </a:rPr>
                        <a:t>A: Budget Item</a:t>
                      </a:r>
                    </a:p>
                    <a:p>
                      <a:pPr marL="0" marR="0">
                        <a:lnSpc>
                          <a:spcPct val="115000"/>
                        </a:lnSpc>
                        <a:spcBef>
                          <a:spcPts val="0"/>
                        </a:spcBef>
                        <a:spcAft>
                          <a:spcPts val="1000"/>
                        </a:spcAft>
                      </a:pPr>
                      <a:r>
                        <a:rPr lang="en-US" sz="1100">
                          <a:effectLst/>
                        </a:rPr>
                        <a:t>Detailed items or staff positions for which funding requested</a:t>
                      </a:r>
                    </a:p>
                    <a:p>
                      <a:pPr marL="0" marR="0">
                        <a:lnSpc>
                          <a:spcPct val="115000"/>
                        </a:lnSpc>
                        <a:spcBef>
                          <a:spcPts val="0"/>
                        </a:spcBef>
                        <a:spcAft>
                          <a:spcPts val="1000"/>
                        </a:spcAft>
                      </a:pPr>
                      <a:r>
                        <a:rPr lang="en-US" sz="1100">
                          <a:effectLst/>
                        </a:rPr>
                        <a:t> </a:t>
                      </a:r>
                    </a:p>
                    <a:p>
                      <a:pPr marL="0" marR="0" algn="ctr">
                        <a:lnSpc>
                          <a:spcPct val="115000"/>
                        </a:lnSpc>
                        <a:spcBef>
                          <a:spcPts val="0"/>
                        </a:spcBef>
                        <a:spcAft>
                          <a:spcPts val="1000"/>
                        </a:spcAft>
                      </a:pPr>
                      <a:r>
                        <a:rPr lang="en-US" sz="1100">
                          <a:effectLst/>
                        </a:rPr>
                        <a:t>MUST BE DIRECTLY RELATED TO EFFECTS OF COVID-19.</a:t>
                      </a:r>
                    </a:p>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dirty="0">
                          <a:effectLst/>
                        </a:rPr>
                        <a:t>B: Description </a:t>
                      </a:r>
                    </a:p>
                    <a:p>
                      <a:pPr marL="0" marR="0" algn="just">
                        <a:lnSpc>
                          <a:spcPct val="115000"/>
                        </a:lnSpc>
                        <a:spcBef>
                          <a:spcPts val="0"/>
                        </a:spcBef>
                        <a:spcAft>
                          <a:spcPts val="1000"/>
                        </a:spcAft>
                      </a:pPr>
                      <a:r>
                        <a:rPr lang="en-US" sz="1100" dirty="0">
                          <a:effectLst/>
                        </a:rPr>
                        <a:t>Detailed description of activity (e.g. net weekly pay)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C: City of Jefferson CDBG-CV Request</a:t>
                      </a:r>
                    </a:p>
                    <a:p>
                      <a:pPr marL="0" marR="0">
                        <a:lnSpc>
                          <a:spcPct val="115000"/>
                        </a:lnSpc>
                        <a:spcBef>
                          <a:spcPts val="0"/>
                        </a:spcBef>
                        <a:spcAft>
                          <a:spcPts val="1000"/>
                        </a:spcAft>
                      </a:pPr>
                      <a:r>
                        <a:rPr lang="en-US" sz="1100">
                          <a:effectLst/>
                        </a:rPr>
                        <a:t>Amount of City of Jefferson CDBG-CV funds requested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D: Business Entity Share of Budget </a:t>
                      </a:r>
                    </a:p>
                    <a:p>
                      <a:pPr marL="0" marR="0">
                        <a:lnSpc>
                          <a:spcPct val="115000"/>
                        </a:lnSpc>
                        <a:spcBef>
                          <a:spcPts val="0"/>
                        </a:spcBef>
                        <a:spcAft>
                          <a:spcPts val="1000"/>
                        </a:spcAft>
                      </a:pPr>
                      <a:r>
                        <a:rPr lang="en-US" sz="1100">
                          <a:effectLst/>
                        </a:rPr>
                        <a:t>Funded from other sources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E: Total Cost </a:t>
                      </a:r>
                    </a:p>
                    <a:p>
                      <a:pPr marL="0" marR="0">
                        <a:lnSpc>
                          <a:spcPct val="115000"/>
                        </a:lnSpc>
                        <a:spcBef>
                          <a:spcPts val="0"/>
                        </a:spcBef>
                        <a:spcAft>
                          <a:spcPts val="1000"/>
                        </a:spcAft>
                      </a:pPr>
                      <a:r>
                        <a:rPr lang="en-US" sz="1100">
                          <a:effectLst/>
                        </a:rPr>
                        <a:t>Sum of Columns C and D = total cost for business entity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536012"/>
                  </a:ext>
                </a:extLst>
              </a:tr>
              <a:tr h="447827">
                <a:tc>
                  <a:txBody>
                    <a:bodyPr/>
                    <a:lstStyle/>
                    <a:p>
                      <a:pPr marL="0" marR="0" algn="just">
                        <a:lnSpc>
                          <a:spcPct val="115000"/>
                        </a:lnSpc>
                        <a:spcBef>
                          <a:spcPts val="0"/>
                        </a:spcBef>
                        <a:spcAft>
                          <a:spcPts val="1000"/>
                        </a:spcAft>
                      </a:pPr>
                      <a:r>
                        <a:rPr lang="en-US" sz="1100">
                          <a:effectLst/>
                        </a:rPr>
                        <a:t>Jane Smith, Full Time Wage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$15 wage x 40 hrs. x 12 weeks = $7,200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7,200.00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7,200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8253216"/>
                  </a:ext>
                </a:extLst>
              </a:tr>
              <a:tr h="447827">
                <a:tc>
                  <a:txBody>
                    <a:bodyPr/>
                    <a:lstStyle/>
                    <a:p>
                      <a:pPr marL="0" marR="0">
                        <a:lnSpc>
                          <a:spcPct val="115000"/>
                        </a:lnSpc>
                        <a:spcBef>
                          <a:spcPts val="0"/>
                        </a:spcBef>
                        <a:spcAft>
                          <a:spcPts val="1000"/>
                        </a:spcAft>
                      </a:pPr>
                      <a:r>
                        <a:rPr lang="en-US" sz="1100">
                          <a:effectLst/>
                        </a:rPr>
                        <a:t>Jane Smith, Fringe Benefits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dirty="0">
                          <a:effectLst/>
                        </a:rPr>
                        <a:t>$7,200 wage x 50% fringe = $3,600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3,600.00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3,600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7716728"/>
                  </a:ext>
                </a:extLst>
              </a:tr>
              <a:tr h="447827">
                <a:tc>
                  <a:txBody>
                    <a:bodyPr/>
                    <a:lstStyle/>
                    <a:p>
                      <a:pPr marL="0" marR="0" algn="l">
                        <a:lnSpc>
                          <a:spcPct val="115000"/>
                        </a:lnSpc>
                        <a:spcBef>
                          <a:spcPts val="0"/>
                        </a:spcBef>
                        <a:spcAft>
                          <a:spcPts val="1000"/>
                        </a:spcAft>
                      </a:pPr>
                      <a:r>
                        <a:rPr lang="en-US" sz="1100" dirty="0">
                          <a:effectLst/>
                        </a:rPr>
                        <a:t>Childcare Subsidy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dirty="0">
                          <a:effectLst/>
                        </a:rPr>
                        <a:t>$650 monthly tuition x 3 months x 10 LMI families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19,500.00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19,500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5589514"/>
                  </a:ext>
                </a:extLst>
              </a:tr>
              <a:tr h="217152">
                <a:tc>
                  <a:txBody>
                    <a:bodyPr/>
                    <a:lstStyle/>
                    <a:p>
                      <a:pPr marL="0" marR="0" algn="l">
                        <a:lnSpc>
                          <a:spcPct val="115000"/>
                        </a:lnSpc>
                        <a:spcBef>
                          <a:spcPts val="0"/>
                        </a:spcBef>
                        <a:spcAft>
                          <a:spcPts val="1000"/>
                        </a:spcAft>
                      </a:pPr>
                      <a:r>
                        <a:rPr lang="en-US" sz="1100" dirty="0">
                          <a:effectLst/>
                        </a:rPr>
                        <a:t>Virtual Learning Upgrades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5 webcams @ $100/per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500.00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5159506"/>
                  </a:ext>
                </a:extLst>
              </a:tr>
              <a:tr h="217152">
                <a:tc>
                  <a:txBody>
                    <a:bodyPr/>
                    <a:lstStyle/>
                    <a:p>
                      <a:pPr marL="0" marR="0" algn="r">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6609724"/>
                  </a:ext>
                </a:extLst>
              </a:tr>
              <a:tr h="245416">
                <a:tc>
                  <a:txBody>
                    <a:bodyPr/>
                    <a:lstStyle/>
                    <a:p>
                      <a:pPr marL="0" marR="0" algn="just">
                        <a:lnSpc>
                          <a:spcPct val="115000"/>
                        </a:lnSpc>
                        <a:spcBef>
                          <a:spcPts val="0"/>
                        </a:spcBef>
                        <a:spcAft>
                          <a:spcPts val="1000"/>
                        </a:spcAft>
                      </a:pPr>
                      <a:r>
                        <a:rPr lang="en-US" sz="1100">
                          <a:effectLst/>
                        </a:rPr>
                        <a:t>BUDGET 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30,800.00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1100" dirty="0">
                          <a:effectLst/>
                        </a:rPr>
                        <a:t>30,800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1339145"/>
                  </a:ext>
                </a:extLst>
              </a:tr>
            </a:tbl>
          </a:graphicData>
        </a:graphic>
      </p:graphicFrame>
    </p:spTree>
    <p:extLst>
      <p:ext uri="{BB962C8B-B14F-4D97-AF65-F5344CB8AC3E}">
        <p14:creationId xmlns:p14="http://schemas.microsoft.com/office/powerpoint/2010/main" val="547503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9481B-08D3-4121-832E-3330D7B338D5}"/>
              </a:ext>
            </a:extLst>
          </p:cNvPr>
          <p:cNvSpPr>
            <a:spLocks noGrp="1"/>
          </p:cNvSpPr>
          <p:nvPr>
            <p:ph type="title"/>
          </p:nvPr>
        </p:nvSpPr>
        <p:spPr>
          <a:xfrm>
            <a:off x="252918" y="1123837"/>
            <a:ext cx="3074481" cy="4601183"/>
          </a:xfrm>
        </p:spPr>
        <p:txBody>
          <a:bodyPr/>
          <a:lstStyle/>
          <a:p>
            <a:r>
              <a:rPr lang="en-US" dirty="0"/>
              <a:t>Supporting Documentation Checklist</a:t>
            </a:r>
          </a:p>
        </p:txBody>
      </p:sp>
      <p:sp>
        <p:nvSpPr>
          <p:cNvPr id="3" name="Content Placeholder 2">
            <a:extLst>
              <a:ext uri="{FF2B5EF4-FFF2-40B4-BE49-F238E27FC236}">
                <a16:creationId xmlns:a16="http://schemas.microsoft.com/office/drawing/2014/main" id="{C38CB519-FCCF-49BC-B502-3020B0E04506}"/>
              </a:ext>
            </a:extLst>
          </p:cNvPr>
          <p:cNvSpPr>
            <a:spLocks noGrp="1"/>
          </p:cNvSpPr>
          <p:nvPr>
            <p:ph idx="1"/>
          </p:nvPr>
        </p:nvSpPr>
        <p:spPr/>
        <p:txBody>
          <a:bodyPr/>
          <a:lstStyle/>
          <a:p>
            <a:r>
              <a:rPr lang="en-US" dirty="0"/>
              <a:t>This section may be awarded up to 10 points for submission of all applicable applicants.</a:t>
            </a:r>
          </a:p>
          <a:p>
            <a:pPr lvl="1"/>
            <a:r>
              <a:rPr lang="en-US" dirty="0"/>
              <a:t>Entity of Certification</a:t>
            </a:r>
          </a:p>
          <a:p>
            <a:pPr lvl="1"/>
            <a:r>
              <a:rPr lang="en-US" dirty="0"/>
              <a:t>Certification of No Supplanted Funding</a:t>
            </a:r>
          </a:p>
          <a:p>
            <a:pPr lvl="1"/>
            <a:r>
              <a:rPr lang="en-US" dirty="0"/>
              <a:t>Religious/Faith-Based Organization Certification</a:t>
            </a:r>
          </a:p>
          <a:p>
            <a:pPr lvl="1"/>
            <a:r>
              <a:rPr lang="en-US" dirty="0"/>
              <a:t>Drug-Free Workplace Act Certification</a:t>
            </a:r>
          </a:p>
          <a:p>
            <a:pPr lvl="1"/>
            <a:r>
              <a:rPr lang="en-US" dirty="0"/>
              <a:t>Conflict of Interest Statement</a:t>
            </a:r>
          </a:p>
          <a:p>
            <a:pPr lvl="1"/>
            <a:r>
              <a:rPr lang="en-US" dirty="0"/>
              <a:t>Anti-Lobbying Statement</a:t>
            </a:r>
          </a:p>
          <a:p>
            <a:pPr lvl="1"/>
            <a:r>
              <a:rPr lang="en-US" dirty="0"/>
              <a:t>HUD Section 3 Statement</a:t>
            </a:r>
          </a:p>
          <a:p>
            <a:pPr lvl="1"/>
            <a:r>
              <a:rPr lang="en-US" dirty="0"/>
              <a:t>501(c)3 IRS non-profit designation letter</a:t>
            </a:r>
          </a:p>
          <a:p>
            <a:pPr lvl="1"/>
            <a:r>
              <a:rPr lang="en-US" dirty="0"/>
              <a:t>Organizational Chart</a:t>
            </a:r>
          </a:p>
          <a:p>
            <a:pPr lvl="1"/>
            <a:r>
              <a:rPr lang="en-US" dirty="0"/>
              <a:t>Financial Documentation</a:t>
            </a:r>
          </a:p>
        </p:txBody>
      </p:sp>
    </p:spTree>
    <p:extLst>
      <p:ext uri="{BB962C8B-B14F-4D97-AF65-F5344CB8AC3E}">
        <p14:creationId xmlns:p14="http://schemas.microsoft.com/office/powerpoint/2010/main" val="397880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787E3-C497-4AB3-BD8A-67D35A52E904}"/>
              </a:ext>
            </a:extLst>
          </p:cNvPr>
          <p:cNvSpPr>
            <a:spLocks noGrp="1"/>
          </p:cNvSpPr>
          <p:nvPr>
            <p:ph type="title"/>
          </p:nvPr>
        </p:nvSpPr>
        <p:spPr/>
        <p:txBody>
          <a:bodyPr/>
          <a:lstStyle/>
          <a:p>
            <a:r>
              <a:rPr lang="en-US" sz="2800" dirty="0"/>
              <a:t>Introduction</a:t>
            </a:r>
            <a:r>
              <a:rPr lang="en-US" dirty="0"/>
              <a:t>	</a:t>
            </a:r>
            <a:r>
              <a:rPr lang="en-US" sz="2800" dirty="0"/>
              <a:t>&amp; Purpose of the CDBG Program</a:t>
            </a:r>
          </a:p>
        </p:txBody>
      </p:sp>
      <p:sp>
        <p:nvSpPr>
          <p:cNvPr id="3" name="Content Placeholder 2">
            <a:extLst>
              <a:ext uri="{FF2B5EF4-FFF2-40B4-BE49-F238E27FC236}">
                <a16:creationId xmlns:a16="http://schemas.microsoft.com/office/drawing/2014/main" id="{B171ED90-9C7B-427D-835D-EEC4369FE96D}"/>
              </a:ext>
            </a:extLst>
          </p:cNvPr>
          <p:cNvSpPr>
            <a:spLocks noGrp="1"/>
          </p:cNvSpPr>
          <p:nvPr>
            <p:ph idx="1"/>
          </p:nvPr>
        </p:nvSpPr>
        <p:spPr/>
        <p:txBody>
          <a:bodyPr>
            <a:normAutofit/>
          </a:bodyPr>
          <a:lstStyle/>
          <a:p>
            <a:pPr marL="502920" lvl="1" indent="0">
              <a:buNone/>
            </a:pPr>
            <a:endParaRPr lang="en-US" dirty="0"/>
          </a:p>
          <a:p>
            <a:pPr lvl="1"/>
            <a:r>
              <a:rPr lang="en-US" dirty="0"/>
              <a:t>The City of Jefferson is pleased to present the U.S. Department of Housing and Urban Development (HUD) funded Community Development Block Grant-CARES Act (CDBG-CV) application guidelines to interested parties. The guidelines are intended to explain federal and local goals of the CDBG-CV program and to assist you in applying for CDBG-CV. </a:t>
            </a:r>
          </a:p>
          <a:p>
            <a:pPr lvl="1"/>
            <a:r>
              <a:rPr lang="en-US" dirty="0"/>
              <a:t>The purpose of the CDBG program is to enhance and maintain viable urban communities through the provision of decent affordable housing, a suitable living environment and the expansion of economic opportunities; principally for low to moderate income persons. CDBG is an important tool for assisting local government agencies to tackle serious challenges facing their communities. The CDBG program has made a difference in the lives of millions of people and their communities across the nation. </a:t>
            </a:r>
          </a:p>
          <a:p>
            <a:pPr lvl="1"/>
            <a:endParaRPr lang="en-US" dirty="0"/>
          </a:p>
          <a:p>
            <a:pPr lvl="1"/>
            <a:endParaRPr lang="en-US" dirty="0"/>
          </a:p>
        </p:txBody>
      </p:sp>
    </p:spTree>
    <p:extLst>
      <p:ext uri="{BB962C8B-B14F-4D97-AF65-F5344CB8AC3E}">
        <p14:creationId xmlns:p14="http://schemas.microsoft.com/office/powerpoint/2010/main" val="2650960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F7545-315E-4FCE-88C1-17A3714DBCBC}"/>
              </a:ext>
            </a:extLst>
          </p:cNvPr>
          <p:cNvSpPr>
            <a:spLocks noGrp="1"/>
          </p:cNvSpPr>
          <p:nvPr>
            <p:ph type="title"/>
          </p:nvPr>
        </p:nvSpPr>
        <p:spPr/>
        <p:txBody>
          <a:bodyPr/>
          <a:lstStyle/>
          <a:p>
            <a:r>
              <a:rPr lang="en-US" dirty="0"/>
              <a:t>Certification of Responsible Person			</a:t>
            </a:r>
          </a:p>
        </p:txBody>
      </p:sp>
      <p:sp>
        <p:nvSpPr>
          <p:cNvPr id="3" name="Content Placeholder 2">
            <a:extLst>
              <a:ext uri="{FF2B5EF4-FFF2-40B4-BE49-F238E27FC236}">
                <a16:creationId xmlns:a16="http://schemas.microsoft.com/office/drawing/2014/main" id="{BF8A6DB1-F41F-43F2-BB29-295B3AA884ED}"/>
              </a:ext>
            </a:extLst>
          </p:cNvPr>
          <p:cNvSpPr>
            <a:spLocks noGrp="1"/>
          </p:cNvSpPr>
          <p:nvPr>
            <p:ph idx="1"/>
          </p:nvPr>
        </p:nvSpPr>
        <p:spPr/>
        <p:txBody>
          <a:bodyPr/>
          <a:lstStyle/>
          <a:p>
            <a:r>
              <a:rPr lang="en-US" u="sng" dirty="0"/>
              <a:t>CERTIFICATION OF RESPONSIBLE PERSON</a:t>
            </a:r>
            <a:endParaRPr lang="en-US" dirty="0"/>
          </a:p>
          <a:p>
            <a:r>
              <a:rPr lang="en-US" dirty="0"/>
              <a:t>A responsible person from the applicant organization must sign and date the application. Applications without signature will not be scored.</a:t>
            </a:r>
          </a:p>
          <a:p>
            <a:endParaRPr lang="en-US" dirty="0"/>
          </a:p>
        </p:txBody>
      </p:sp>
    </p:spTree>
    <p:extLst>
      <p:ext uri="{BB962C8B-B14F-4D97-AF65-F5344CB8AC3E}">
        <p14:creationId xmlns:p14="http://schemas.microsoft.com/office/powerpoint/2010/main" val="3202993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724A1-6098-4EA6-AFA8-6633BA3A53FC}"/>
              </a:ext>
            </a:extLst>
          </p:cNvPr>
          <p:cNvSpPr>
            <a:spLocks noGrp="1"/>
          </p:cNvSpPr>
          <p:nvPr>
            <p:ph type="title"/>
          </p:nvPr>
        </p:nvSpPr>
        <p:spPr/>
        <p:txBody>
          <a:bodyPr/>
          <a:lstStyle/>
          <a:p>
            <a:r>
              <a:rPr lang="en-US" dirty="0"/>
              <a:t>Application Submittal	</a:t>
            </a:r>
          </a:p>
        </p:txBody>
      </p:sp>
      <p:sp>
        <p:nvSpPr>
          <p:cNvPr id="3" name="Content Placeholder 2">
            <a:extLst>
              <a:ext uri="{FF2B5EF4-FFF2-40B4-BE49-F238E27FC236}">
                <a16:creationId xmlns:a16="http://schemas.microsoft.com/office/drawing/2014/main" id="{B0AC0857-92CD-4E46-8A0A-B1ADB059BB39}"/>
              </a:ext>
            </a:extLst>
          </p:cNvPr>
          <p:cNvSpPr>
            <a:spLocks noGrp="1"/>
          </p:cNvSpPr>
          <p:nvPr>
            <p:ph idx="1"/>
          </p:nvPr>
        </p:nvSpPr>
        <p:spPr/>
        <p:txBody>
          <a:bodyPr/>
          <a:lstStyle/>
          <a:p>
            <a:r>
              <a:rPr lang="en-US" dirty="0"/>
              <a:t>Electronic submittals are preferred. Please submit completed application packets to the Neighborhood Services Division: </a:t>
            </a:r>
            <a:r>
              <a:rPr lang="en-US" u="sng" dirty="0">
                <a:hlinkClick r:id="rId2"/>
              </a:rPr>
              <a:t>jcplanning@jeffcitymo.org</a:t>
            </a:r>
            <a:endParaRPr lang="en-US" dirty="0"/>
          </a:p>
          <a:p>
            <a:r>
              <a:rPr lang="en-US" dirty="0"/>
              <a:t>If submitting a hard copy application, please drop off or mail a completed application to:</a:t>
            </a:r>
          </a:p>
          <a:p>
            <a:pPr marL="502920" lvl="1" indent="0">
              <a:lnSpc>
                <a:spcPct val="100000"/>
              </a:lnSpc>
              <a:spcBef>
                <a:spcPts val="0"/>
              </a:spcBef>
              <a:buNone/>
            </a:pPr>
            <a:r>
              <a:rPr lang="en-US" dirty="0"/>
              <a:t>City of Jefferson</a:t>
            </a:r>
          </a:p>
          <a:p>
            <a:pPr marL="502920" lvl="1" indent="0">
              <a:lnSpc>
                <a:spcPct val="100000"/>
              </a:lnSpc>
              <a:spcBef>
                <a:spcPts val="0"/>
              </a:spcBef>
              <a:buNone/>
            </a:pPr>
            <a:r>
              <a:rPr lang="en-US" dirty="0"/>
              <a:t>Department of Planning and Protective Services</a:t>
            </a:r>
          </a:p>
          <a:p>
            <a:pPr marL="502920" lvl="1" indent="0">
              <a:lnSpc>
                <a:spcPct val="100000"/>
              </a:lnSpc>
              <a:spcBef>
                <a:spcPts val="0"/>
              </a:spcBef>
              <a:buNone/>
            </a:pPr>
            <a:r>
              <a:rPr lang="en-US" dirty="0"/>
              <a:t>Neighborhood Services Division</a:t>
            </a:r>
          </a:p>
          <a:p>
            <a:pPr marL="502920" lvl="1" indent="0">
              <a:lnSpc>
                <a:spcPct val="100000"/>
              </a:lnSpc>
              <a:spcBef>
                <a:spcPts val="0"/>
              </a:spcBef>
              <a:buNone/>
            </a:pPr>
            <a:r>
              <a:rPr lang="en-US" dirty="0"/>
              <a:t>320 E McCarty Street</a:t>
            </a:r>
          </a:p>
          <a:p>
            <a:pPr marL="502920" lvl="1" indent="0">
              <a:lnSpc>
                <a:spcPct val="100000"/>
              </a:lnSpc>
              <a:spcBef>
                <a:spcPts val="0"/>
              </a:spcBef>
              <a:buNone/>
            </a:pPr>
            <a:r>
              <a:rPr lang="en-US" dirty="0"/>
              <a:t>Jefferson City, MO 65101</a:t>
            </a:r>
          </a:p>
          <a:p>
            <a:pPr marL="502920" lvl="1" indent="0">
              <a:lnSpc>
                <a:spcPct val="100000"/>
              </a:lnSpc>
              <a:spcBef>
                <a:spcPts val="0"/>
              </a:spcBef>
              <a:buNone/>
            </a:pPr>
            <a:r>
              <a:rPr lang="en-US" dirty="0"/>
              <a:t>RE: CDBG-CV Round Application</a:t>
            </a:r>
          </a:p>
          <a:p>
            <a:endParaRPr lang="en-US" dirty="0"/>
          </a:p>
        </p:txBody>
      </p:sp>
    </p:spTree>
    <p:extLst>
      <p:ext uri="{BB962C8B-B14F-4D97-AF65-F5344CB8AC3E}">
        <p14:creationId xmlns:p14="http://schemas.microsoft.com/office/powerpoint/2010/main" val="3167597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66EB6-BB5D-4191-9DDA-C7FB7EA822C4}"/>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171AFE79-9900-4343-95BB-D6C6C1B02742}"/>
              </a:ext>
            </a:extLst>
          </p:cNvPr>
          <p:cNvSpPr>
            <a:spLocks noGrp="1"/>
          </p:cNvSpPr>
          <p:nvPr>
            <p:ph idx="1"/>
          </p:nvPr>
        </p:nvSpPr>
        <p:spPr/>
        <p:txBody>
          <a:bodyPr/>
          <a:lstStyle/>
          <a:p>
            <a:r>
              <a:rPr lang="en-US" dirty="0"/>
              <a:t>A recording of today’s workshop may be found at the following link:  </a:t>
            </a:r>
            <a:r>
              <a:rPr lang="en-US" dirty="0">
                <a:hlinkClick r:id="rId2"/>
              </a:rPr>
              <a:t>https://www.jeffersoncitymo.gov/newsdetail_T14_R74.php</a:t>
            </a:r>
            <a:endParaRPr lang="en-US" dirty="0"/>
          </a:p>
          <a:p>
            <a:r>
              <a:rPr lang="en-US" dirty="0"/>
              <a:t>I can be reached Monday-Friday 8am to 5pm at 573.634.6358 or by email at </a:t>
            </a:r>
            <a:r>
              <a:rPr lang="en-US" dirty="0">
                <a:hlinkClick r:id="rId3"/>
              </a:rPr>
              <a:t>astratman@jeffcitymo.org</a:t>
            </a:r>
            <a:endParaRPr lang="en-US" dirty="0"/>
          </a:p>
          <a:p>
            <a:r>
              <a:rPr lang="en-US" dirty="0"/>
              <a:t>I will address questions at this time.</a:t>
            </a:r>
          </a:p>
          <a:p>
            <a:r>
              <a:rPr lang="en-US" dirty="0"/>
              <a:t>Thank you for your time </a:t>
            </a:r>
          </a:p>
          <a:p>
            <a:pPr marL="0" indent="0">
              <a:buNone/>
            </a:pPr>
            <a:endParaRPr lang="en-US" dirty="0"/>
          </a:p>
          <a:p>
            <a:pPr lvl="1"/>
            <a:endParaRPr lang="en-US" dirty="0"/>
          </a:p>
        </p:txBody>
      </p:sp>
    </p:spTree>
    <p:extLst>
      <p:ext uri="{BB962C8B-B14F-4D97-AF65-F5344CB8AC3E}">
        <p14:creationId xmlns:p14="http://schemas.microsoft.com/office/powerpoint/2010/main" val="3411399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787E3-C497-4AB3-BD8A-67D35A52E904}"/>
              </a:ext>
            </a:extLst>
          </p:cNvPr>
          <p:cNvSpPr>
            <a:spLocks noGrp="1"/>
          </p:cNvSpPr>
          <p:nvPr>
            <p:ph type="title"/>
          </p:nvPr>
        </p:nvSpPr>
        <p:spPr/>
        <p:txBody>
          <a:bodyPr/>
          <a:lstStyle/>
          <a:p>
            <a:r>
              <a:rPr lang="en-US" sz="2800" dirty="0"/>
              <a:t>Entitlement Status &amp;</a:t>
            </a:r>
            <a:br>
              <a:rPr lang="en-US" sz="2800" dirty="0"/>
            </a:br>
            <a:r>
              <a:rPr lang="en-US" sz="2800" dirty="0"/>
              <a:t>CARES Act &amp; CDBG-CV Funding</a:t>
            </a:r>
            <a:endParaRPr lang="en-US" dirty="0"/>
          </a:p>
        </p:txBody>
      </p:sp>
      <p:sp>
        <p:nvSpPr>
          <p:cNvPr id="3" name="Content Placeholder 2">
            <a:extLst>
              <a:ext uri="{FF2B5EF4-FFF2-40B4-BE49-F238E27FC236}">
                <a16:creationId xmlns:a16="http://schemas.microsoft.com/office/drawing/2014/main" id="{B171ED90-9C7B-427D-835D-EEC4369FE96D}"/>
              </a:ext>
            </a:extLst>
          </p:cNvPr>
          <p:cNvSpPr>
            <a:spLocks noGrp="1"/>
          </p:cNvSpPr>
          <p:nvPr>
            <p:ph idx="1"/>
          </p:nvPr>
        </p:nvSpPr>
        <p:spPr/>
        <p:txBody>
          <a:bodyPr/>
          <a:lstStyle/>
          <a:p>
            <a:r>
              <a:rPr lang="en-US" sz="1800" dirty="0"/>
              <a:t>The City of Jefferson became an Entitlement City in 2004, and was entitled to receive an annual block grant award directly from the Department of Housing and Urban Development (HUD). </a:t>
            </a:r>
          </a:p>
          <a:p>
            <a:r>
              <a:rPr lang="en-US" sz="1800" dirty="0"/>
              <a:t>The City of Jefferson received an allocation of $413,435 in CDBG-CV funding to prevent, prepare for, and respond to coronavirus. Your organization’s cooperation and collaboration with the City of Jefferson in keeping appropriate records on the use of the CDBG-CV funds is important.</a:t>
            </a:r>
          </a:p>
          <a:p>
            <a:r>
              <a:rPr lang="en-US" sz="1800" dirty="0"/>
              <a:t>Applicants may apply for up to $50,000. No match required.</a:t>
            </a:r>
          </a:p>
          <a:p>
            <a:r>
              <a:rPr lang="en-US" sz="1800" dirty="0"/>
              <a:t>Applicants must also show they are not duplicating other assistance.</a:t>
            </a:r>
          </a:p>
          <a:p>
            <a:pPr lvl="1"/>
            <a:endParaRPr lang="en-US" dirty="0"/>
          </a:p>
          <a:p>
            <a:pPr marL="50292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194591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2C126-E13E-4A9C-8AE9-A455E97CAB51}"/>
              </a:ext>
            </a:extLst>
          </p:cNvPr>
          <p:cNvSpPr>
            <a:spLocks noGrp="1"/>
          </p:cNvSpPr>
          <p:nvPr>
            <p:ph type="title"/>
          </p:nvPr>
        </p:nvSpPr>
        <p:spPr/>
        <p:txBody>
          <a:bodyPr>
            <a:normAutofit/>
          </a:bodyPr>
          <a:lstStyle/>
          <a:p>
            <a:r>
              <a:rPr lang="en-US" sz="2800" dirty="0"/>
              <a:t>Responsibilities of CDBG-CV Subrecipients</a:t>
            </a:r>
          </a:p>
        </p:txBody>
      </p:sp>
      <p:sp>
        <p:nvSpPr>
          <p:cNvPr id="3" name="Content Placeholder 2">
            <a:extLst>
              <a:ext uri="{FF2B5EF4-FFF2-40B4-BE49-F238E27FC236}">
                <a16:creationId xmlns:a16="http://schemas.microsoft.com/office/drawing/2014/main" id="{B99206B2-8D72-44FA-9274-DDCC3ACF526E}"/>
              </a:ext>
            </a:extLst>
          </p:cNvPr>
          <p:cNvSpPr>
            <a:spLocks noGrp="1"/>
          </p:cNvSpPr>
          <p:nvPr>
            <p:ph idx="1"/>
          </p:nvPr>
        </p:nvSpPr>
        <p:spPr/>
        <p:txBody>
          <a:bodyPr/>
          <a:lstStyle/>
          <a:p>
            <a:r>
              <a:rPr lang="en-US" dirty="0"/>
              <a:t>The Community Development Block Grant Program is a financial resource that enables the City of Jefferson to undertake unique and varied activities. Non-profit agencies and organizations must carry out projects or activities with CDBG-CV assistance that help achieve Community Development goals and objectives and meet basic eligibility criteria under the CDBG-CV regulations.</a:t>
            </a:r>
          </a:p>
          <a:p>
            <a:r>
              <a:rPr lang="en-US" dirty="0"/>
              <a:t>The City has a duty to ensure approved activities and projects benefit the community, assist low to moderate income persons, and comply with federal regulations.</a:t>
            </a:r>
          </a:p>
          <a:p>
            <a:r>
              <a:rPr lang="en-US" dirty="0"/>
              <a:t>Certain responsibilities are required of recipients of CDBG-CV assistance.  These may be found on Page 3 of the Guidelines if you would like to read along.</a:t>
            </a:r>
          </a:p>
        </p:txBody>
      </p:sp>
    </p:spTree>
    <p:extLst>
      <p:ext uri="{BB962C8B-B14F-4D97-AF65-F5344CB8AC3E}">
        <p14:creationId xmlns:p14="http://schemas.microsoft.com/office/powerpoint/2010/main" val="131268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554FB-727E-48EC-9E53-33BE0CECCEEF}"/>
              </a:ext>
            </a:extLst>
          </p:cNvPr>
          <p:cNvSpPr>
            <a:spLocks noGrp="1"/>
          </p:cNvSpPr>
          <p:nvPr>
            <p:ph type="title"/>
          </p:nvPr>
        </p:nvSpPr>
        <p:spPr/>
        <p:txBody>
          <a:bodyPr/>
          <a:lstStyle/>
          <a:p>
            <a:r>
              <a:rPr lang="en-US" dirty="0"/>
              <a:t>Ineligible Activities</a:t>
            </a:r>
          </a:p>
        </p:txBody>
      </p:sp>
      <p:sp>
        <p:nvSpPr>
          <p:cNvPr id="3" name="Content Placeholder 2">
            <a:extLst>
              <a:ext uri="{FF2B5EF4-FFF2-40B4-BE49-F238E27FC236}">
                <a16:creationId xmlns:a16="http://schemas.microsoft.com/office/drawing/2014/main" id="{3163FECC-3AD9-4A0E-9A00-489E00A25115}"/>
              </a:ext>
            </a:extLst>
          </p:cNvPr>
          <p:cNvSpPr>
            <a:spLocks noGrp="1"/>
          </p:cNvSpPr>
          <p:nvPr>
            <p:ph idx="1"/>
          </p:nvPr>
        </p:nvSpPr>
        <p:spPr/>
        <p:txBody>
          <a:bodyPr/>
          <a:lstStyle/>
          <a:p>
            <a:pPr lvl="0"/>
            <a:r>
              <a:rPr lang="en-US" dirty="0"/>
              <a:t>Acquisition, construction, or reconstruction of buildings for the general conduct of government;</a:t>
            </a:r>
          </a:p>
          <a:p>
            <a:pPr lvl="0"/>
            <a:r>
              <a:rPr lang="en-US" dirty="0"/>
              <a:t>Lobbying and other political activities;</a:t>
            </a:r>
          </a:p>
          <a:p>
            <a:pPr lvl="0"/>
            <a:r>
              <a:rPr lang="en-US" dirty="0"/>
              <a:t>Purchase of construction equipment;</a:t>
            </a:r>
          </a:p>
          <a:p>
            <a:pPr lvl="0"/>
            <a:r>
              <a:rPr lang="en-US" dirty="0"/>
              <a:t>Construction of new housing by units of general local government;</a:t>
            </a:r>
          </a:p>
          <a:p>
            <a:pPr lvl="0"/>
            <a:r>
              <a:rPr lang="en-US" dirty="0"/>
              <a:t>Certain income payments;</a:t>
            </a:r>
          </a:p>
          <a:p>
            <a:pPr lvl="0"/>
            <a:r>
              <a:rPr lang="en-US" dirty="0"/>
              <a:t>Any activity that duplicates benefits.</a:t>
            </a:r>
          </a:p>
          <a:p>
            <a:endParaRPr lang="en-US" dirty="0"/>
          </a:p>
        </p:txBody>
      </p:sp>
    </p:spTree>
    <p:extLst>
      <p:ext uri="{BB962C8B-B14F-4D97-AF65-F5344CB8AC3E}">
        <p14:creationId xmlns:p14="http://schemas.microsoft.com/office/powerpoint/2010/main" val="430412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CF907-C3D6-4BD7-9AE9-3FB70C438FA3}"/>
              </a:ext>
            </a:extLst>
          </p:cNvPr>
          <p:cNvSpPr>
            <a:spLocks noGrp="1"/>
          </p:cNvSpPr>
          <p:nvPr>
            <p:ph type="title"/>
          </p:nvPr>
        </p:nvSpPr>
        <p:spPr/>
        <p:txBody>
          <a:bodyPr/>
          <a:lstStyle/>
          <a:p>
            <a:r>
              <a:rPr lang="en-US" dirty="0"/>
              <a:t>Program Goals</a:t>
            </a:r>
          </a:p>
        </p:txBody>
      </p:sp>
      <p:sp>
        <p:nvSpPr>
          <p:cNvPr id="3" name="Content Placeholder 2">
            <a:extLst>
              <a:ext uri="{FF2B5EF4-FFF2-40B4-BE49-F238E27FC236}">
                <a16:creationId xmlns:a16="http://schemas.microsoft.com/office/drawing/2014/main" id="{FD8CDB22-1CD5-49D2-88B8-569A50C6892E}"/>
              </a:ext>
            </a:extLst>
          </p:cNvPr>
          <p:cNvSpPr>
            <a:spLocks noGrp="1"/>
          </p:cNvSpPr>
          <p:nvPr>
            <p:ph idx="1"/>
          </p:nvPr>
        </p:nvSpPr>
        <p:spPr/>
        <p:txBody>
          <a:bodyPr/>
          <a:lstStyle/>
          <a:p>
            <a:r>
              <a:rPr lang="en-US" dirty="0"/>
              <a:t>The goal of the City of Jefferson, with funding from CDBG-CV, is to increase self-sufficiency and economic opportunity for lower-income families and individuals with special needs so that they can achieve a reasonable standard of living. </a:t>
            </a:r>
          </a:p>
        </p:txBody>
      </p:sp>
    </p:spTree>
    <p:extLst>
      <p:ext uri="{BB962C8B-B14F-4D97-AF65-F5344CB8AC3E}">
        <p14:creationId xmlns:p14="http://schemas.microsoft.com/office/powerpoint/2010/main" val="1857092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787E3-C497-4AB3-BD8A-67D35A52E904}"/>
              </a:ext>
            </a:extLst>
          </p:cNvPr>
          <p:cNvSpPr>
            <a:spLocks noGrp="1"/>
          </p:cNvSpPr>
          <p:nvPr>
            <p:ph type="title"/>
          </p:nvPr>
        </p:nvSpPr>
        <p:spPr>
          <a:xfrm>
            <a:off x="252919" y="1123837"/>
            <a:ext cx="3077510" cy="4601183"/>
          </a:xfrm>
        </p:spPr>
        <p:txBody>
          <a:bodyPr/>
          <a:lstStyle/>
          <a:p>
            <a:r>
              <a:rPr lang="en-US" sz="2800" dirty="0"/>
              <a:t>Childcare Assistance</a:t>
            </a:r>
            <a:r>
              <a:rPr lang="en-US" dirty="0"/>
              <a:t>	</a:t>
            </a:r>
          </a:p>
        </p:txBody>
      </p:sp>
      <p:sp>
        <p:nvSpPr>
          <p:cNvPr id="3" name="Content Placeholder 2">
            <a:extLst>
              <a:ext uri="{FF2B5EF4-FFF2-40B4-BE49-F238E27FC236}">
                <a16:creationId xmlns:a16="http://schemas.microsoft.com/office/drawing/2014/main" id="{B171ED90-9C7B-427D-835D-EEC4369FE96D}"/>
              </a:ext>
            </a:extLst>
          </p:cNvPr>
          <p:cNvSpPr>
            <a:spLocks noGrp="1"/>
          </p:cNvSpPr>
          <p:nvPr>
            <p:ph idx="1"/>
          </p:nvPr>
        </p:nvSpPr>
        <p:spPr>
          <a:xfrm>
            <a:off x="3992033" y="279132"/>
            <a:ext cx="7315199" cy="5120640"/>
          </a:xfrm>
        </p:spPr>
        <p:txBody>
          <a:bodyPr anchor="t"/>
          <a:lstStyle/>
          <a:p>
            <a:pPr marL="502920" lvl="1" indent="0">
              <a:buNone/>
            </a:pPr>
            <a:endParaRPr lang="en-US" dirty="0"/>
          </a:p>
          <a:p>
            <a:pPr lvl="1"/>
            <a:r>
              <a:rPr lang="en-US" dirty="0"/>
              <a:t>$124,030 will be made available that will allow low income families to receive up to 3 months of childcare service subsidies</a:t>
            </a:r>
          </a:p>
          <a:p>
            <a:pPr lvl="1"/>
            <a:r>
              <a:rPr lang="en-US" dirty="0"/>
              <a:t>This program will benefit at least 14 low income families</a:t>
            </a:r>
          </a:p>
          <a:p>
            <a:pPr lvl="1"/>
            <a:r>
              <a:rPr lang="en-US" dirty="0"/>
              <a:t>The childcare facility must be within City limits and, if currently operational, fulfill all necessary licensing requirements. </a:t>
            </a:r>
          </a:p>
          <a:p>
            <a:pPr lvl="1"/>
            <a:r>
              <a:rPr lang="en-US" dirty="0"/>
              <a:t>Eligibility is determined by the applicant’s household income</a:t>
            </a:r>
          </a:p>
          <a:p>
            <a:pPr lvl="1"/>
            <a:endParaRPr lang="en-US" dirty="0"/>
          </a:p>
          <a:p>
            <a:pPr lvl="1"/>
            <a:endParaRPr lang="en-US" dirty="0"/>
          </a:p>
        </p:txBody>
      </p:sp>
      <p:graphicFrame>
        <p:nvGraphicFramePr>
          <p:cNvPr id="4" name="Table 3">
            <a:extLst>
              <a:ext uri="{FF2B5EF4-FFF2-40B4-BE49-F238E27FC236}">
                <a16:creationId xmlns:a16="http://schemas.microsoft.com/office/drawing/2014/main" id="{7CDDC40A-F367-4A76-868B-2380234CD9B5}"/>
              </a:ext>
            </a:extLst>
          </p:cNvPr>
          <p:cNvGraphicFramePr>
            <a:graphicFrameLocks noGrp="1"/>
          </p:cNvGraphicFramePr>
          <p:nvPr>
            <p:extLst>
              <p:ext uri="{D42A27DB-BD31-4B8C-83A1-F6EECF244321}">
                <p14:modId xmlns:p14="http://schemas.microsoft.com/office/powerpoint/2010/main" val="4092964467"/>
              </p:ext>
            </p:extLst>
          </p:nvPr>
        </p:nvGraphicFramePr>
        <p:xfrm>
          <a:off x="4076700" y="2418347"/>
          <a:ext cx="7145866" cy="2788920"/>
        </p:xfrm>
        <a:graphic>
          <a:graphicData uri="http://schemas.openxmlformats.org/drawingml/2006/table">
            <a:tbl>
              <a:tblPr firstRow="1" firstCol="1" bandRow="1">
                <a:tableStyleId>{5C22544A-7EE6-4342-B048-85BDC9FD1C3A}</a:tableStyleId>
              </a:tblPr>
              <a:tblGrid>
                <a:gridCol w="1265414">
                  <a:extLst>
                    <a:ext uri="{9D8B030D-6E8A-4147-A177-3AD203B41FA5}">
                      <a16:colId xmlns:a16="http://schemas.microsoft.com/office/drawing/2014/main" val="3647282779"/>
                    </a:ext>
                  </a:extLst>
                </a:gridCol>
                <a:gridCol w="707143">
                  <a:extLst>
                    <a:ext uri="{9D8B030D-6E8A-4147-A177-3AD203B41FA5}">
                      <a16:colId xmlns:a16="http://schemas.microsoft.com/office/drawing/2014/main" val="1764719111"/>
                    </a:ext>
                  </a:extLst>
                </a:gridCol>
                <a:gridCol w="694737">
                  <a:extLst>
                    <a:ext uri="{9D8B030D-6E8A-4147-A177-3AD203B41FA5}">
                      <a16:colId xmlns:a16="http://schemas.microsoft.com/office/drawing/2014/main" val="246914769"/>
                    </a:ext>
                  </a:extLst>
                </a:gridCol>
                <a:gridCol w="707143">
                  <a:extLst>
                    <a:ext uri="{9D8B030D-6E8A-4147-A177-3AD203B41FA5}">
                      <a16:colId xmlns:a16="http://schemas.microsoft.com/office/drawing/2014/main" val="1559771687"/>
                    </a:ext>
                  </a:extLst>
                </a:gridCol>
                <a:gridCol w="719549">
                  <a:extLst>
                    <a:ext uri="{9D8B030D-6E8A-4147-A177-3AD203B41FA5}">
                      <a16:colId xmlns:a16="http://schemas.microsoft.com/office/drawing/2014/main" val="3576000713"/>
                    </a:ext>
                  </a:extLst>
                </a:gridCol>
                <a:gridCol w="707143">
                  <a:extLst>
                    <a:ext uri="{9D8B030D-6E8A-4147-A177-3AD203B41FA5}">
                      <a16:colId xmlns:a16="http://schemas.microsoft.com/office/drawing/2014/main" val="2364515879"/>
                    </a:ext>
                  </a:extLst>
                </a:gridCol>
                <a:gridCol w="669925">
                  <a:extLst>
                    <a:ext uri="{9D8B030D-6E8A-4147-A177-3AD203B41FA5}">
                      <a16:colId xmlns:a16="http://schemas.microsoft.com/office/drawing/2014/main" val="661493943"/>
                    </a:ext>
                  </a:extLst>
                </a:gridCol>
                <a:gridCol w="669925">
                  <a:extLst>
                    <a:ext uri="{9D8B030D-6E8A-4147-A177-3AD203B41FA5}">
                      <a16:colId xmlns:a16="http://schemas.microsoft.com/office/drawing/2014/main" val="2261912699"/>
                    </a:ext>
                  </a:extLst>
                </a:gridCol>
                <a:gridCol w="1004887">
                  <a:extLst>
                    <a:ext uri="{9D8B030D-6E8A-4147-A177-3AD203B41FA5}">
                      <a16:colId xmlns:a16="http://schemas.microsoft.com/office/drawing/2014/main" val="923829023"/>
                    </a:ext>
                  </a:extLst>
                </a:gridCol>
              </a:tblGrid>
              <a:tr h="615055">
                <a:tc gridSpan="9">
                  <a:txBody>
                    <a:bodyPr/>
                    <a:lstStyle/>
                    <a:p>
                      <a:pPr marL="0" marR="0" algn="ctr">
                        <a:lnSpc>
                          <a:spcPct val="115000"/>
                        </a:lnSpc>
                        <a:spcBef>
                          <a:spcPts val="0"/>
                        </a:spcBef>
                        <a:spcAft>
                          <a:spcPts val="0"/>
                        </a:spcAft>
                      </a:pPr>
                      <a:r>
                        <a:rPr lang="en-US" sz="1400" dirty="0">
                          <a:effectLst/>
                        </a:rPr>
                        <a:t>HUD FY2021 Income Limits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4889897"/>
                  </a:ext>
                </a:extLst>
              </a:tr>
              <a:tr h="480861">
                <a:tc>
                  <a:txBody>
                    <a:bodyPr/>
                    <a:lstStyle/>
                    <a:p>
                      <a:pPr marL="0" marR="0">
                        <a:lnSpc>
                          <a:spcPct val="115000"/>
                        </a:lnSpc>
                        <a:spcBef>
                          <a:spcPts val="0"/>
                        </a:spcBef>
                        <a:spcAft>
                          <a:spcPts val="0"/>
                        </a:spcAft>
                      </a:pPr>
                      <a:r>
                        <a:rPr lang="en-US" sz="1400" u="sng" dirty="0">
                          <a:effectLst/>
                        </a:rPr>
                        <a:t>Income Limits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4487426"/>
                  </a:ext>
                </a:extLst>
              </a:tr>
              <a:tr h="683428">
                <a:tc>
                  <a:txBody>
                    <a:bodyPr/>
                    <a:lstStyle/>
                    <a:p>
                      <a:pPr marL="0" marR="0">
                        <a:lnSpc>
                          <a:spcPct val="115000"/>
                        </a:lnSpc>
                        <a:spcBef>
                          <a:spcPts val="0"/>
                        </a:spcBef>
                        <a:spcAft>
                          <a:spcPts val="0"/>
                        </a:spcAft>
                      </a:pPr>
                      <a:r>
                        <a:rPr lang="en-US" sz="1400" dirty="0">
                          <a:effectLst/>
                        </a:rPr>
                        <a:t>Persons in Household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6725666"/>
                  </a:ext>
                </a:extLst>
              </a:tr>
              <a:tr h="1009576">
                <a:tc>
                  <a:txBody>
                    <a:bodyPr/>
                    <a:lstStyle/>
                    <a:p>
                      <a:pPr marL="0" marR="0">
                        <a:lnSpc>
                          <a:spcPct val="115000"/>
                        </a:lnSpc>
                        <a:spcBef>
                          <a:spcPts val="0"/>
                        </a:spcBef>
                        <a:spcAft>
                          <a:spcPts val="0"/>
                        </a:spcAft>
                      </a:pPr>
                      <a:r>
                        <a:rPr lang="en-US" sz="1400" dirty="0">
                          <a:effectLst/>
                        </a:rPr>
                        <a:t>80% of median family income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42,950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49,100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55,250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61,350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66,300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71,200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76,100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81,000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1137807"/>
                  </a:ext>
                </a:extLst>
              </a:tr>
            </a:tbl>
          </a:graphicData>
        </a:graphic>
      </p:graphicFrame>
    </p:spTree>
    <p:extLst>
      <p:ext uri="{BB962C8B-B14F-4D97-AF65-F5344CB8AC3E}">
        <p14:creationId xmlns:p14="http://schemas.microsoft.com/office/powerpoint/2010/main" val="2649855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787E3-C497-4AB3-BD8A-67D35A52E904}"/>
              </a:ext>
            </a:extLst>
          </p:cNvPr>
          <p:cNvSpPr>
            <a:spLocks noGrp="1"/>
          </p:cNvSpPr>
          <p:nvPr>
            <p:ph type="title"/>
          </p:nvPr>
        </p:nvSpPr>
        <p:spPr>
          <a:xfrm>
            <a:off x="252919" y="1123837"/>
            <a:ext cx="3186567" cy="4601183"/>
          </a:xfrm>
        </p:spPr>
        <p:txBody>
          <a:bodyPr/>
          <a:lstStyle/>
          <a:p>
            <a:r>
              <a:rPr lang="en-US" sz="2800" dirty="0"/>
              <a:t>Economic Development: Childcare Providers that employ 6 or more employees</a:t>
            </a:r>
            <a:br>
              <a:rPr lang="en-US" dirty="0"/>
            </a:br>
            <a:r>
              <a:rPr lang="en-US" dirty="0"/>
              <a:t>	</a:t>
            </a:r>
          </a:p>
        </p:txBody>
      </p:sp>
      <p:sp>
        <p:nvSpPr>
          <p:cNvPr id="3" name="Content Placeholder 2">
            <a:extLst>
              <a:ext uri="{FF2B5EF4-FFF2-40B4-BE49-F238E27FC236}">
                <a16:creationId xmlns:a16="http://schemas.microsoft.com/office/drawing/2014/main" id="{B171ED90-9C7B-427D-835D-EEC4369FE96D}"/>
              </a:ext>
            </a:extLst>
          </p:cNvPr>
          <p:cNvSpPr>
            <a:spLocks noGrp="1"/>
          </p:cNvSpPr>
          <p:nvPr>
            <p:ph idx="1"/>
          </p:nvPr>
        </p:nvSpPr>
        <p:spPr>
          <a:xfrm>
            <a:off x="3857237" y="1065845"/>
            <a:ext cx="7315200" cy="5120640"/>
          </a:xfrm>
        </p:spPr>
        <p:txBody>
          <a:bodyPr anchor="t"/>
          <a:lstStyle/>
          <a:p>
            <a:pPr marL="502920" lvl="1" indent="0">
              <a:buNone/>
            </a:pPr>
            <a:endParaRPr lang="en-US" dirty="0"/>
          </a:p>
          <a:p>
            <a:pPr lvl="1"/>
            <a:r>
              <a:rPr lang="en-US" dirty="0"/>
              <a:t>$103,359 will be made available that will provide assistance to private for-profit and non-profit childcare providers that employ 6 or more employees</a:t>
            </a:r>
          </a:p>
          <a:p>
            <a:pPr lvl="1"/>
            <a:r>
              <a:rPr lang="en-US" dirty="0"/>
              <a:t>This program will benefit at least 3 low income families</a:t>
            </a:r>
          </a:p>
          <a:p>
            <a:pPr lvl="1"/>
            <a:r>
              <a:rPr lang="en-US" dirty="0"/>
              <a:t>Eligible activities include: acquisition, demolition, construction, reconstruction, rehab of real property, staff training, equipment purchase, and/or operating capital.</a:t>
            </a:r>
          </a:p>
          <a:p>
            <a:pPr lvl="1"/>
            <a:r>
              <a:rPr lang="en-US" dirty="0"/>
              <a:t>Eligibility is determined by the applicant’s household income:</a:t>
            </a:r>
          </a:p>
          <a:p>
            <a:pPr lvl="1"/>
            <a:endParaRPr lang="en-US" dirty="0"/>
          </a:p>
        </p:txBody>
      </p:sp>
      <p:graphicFrame>
        <p:nvGraphicFramePr>
          <p:cNvPr id="5" name="Table 4">
            <a:extLst>
              <a:ext uri="{FF2B5EF4-FFF2-40B4-BE49-F238E27FC236}">
                <a16:creationId xmlns:a16="http://schemas.microsoft.com/office/drawing/2014/main" id="{D718BCFB-52C6-4DFC-9CD5-691CCF61043C}"/>
              </a:ext>
            </a:extLst>
          </p:cNvPr>
          <p:cNvGraphicFramePr>
            <a:graphicFrameLocks noGrp="1"/>
          </p:cNvGraphicFramePr>
          <p:nvPr>
            <p:extLst>
              <p:ext uri="{D42A27DB-BD31-4B8C-83A1-F6EECF244321}">
                <p14:modId xmlns:p14="http://schemas.microsoft.com/office/powerpoint/2010/main" val="2617657001"/>
              </p:ext>
            </p:extLst>
          </p:nvPr>
        </p:nvGraphicFramePr>
        <p:xfrm>
          <a:off x="4431242" y="4006278"/>
          <a:ext cx="6626225" cy="1853323"/>
        </p:xfrm>
        <a:graphic>
          <a:graphicData uri="http://schemas.openxmlformats.org/drawingml/2006/table">
            <a:tbl>
              <a:tblPr firstRow="1" firstCol="1" bandRow="1">
                <a:tableStyleId>{5C22544A-7EE6-4342-B048-85BDC9FD1C3A}</a:tableStyleId>
              </a:tblPr>
              <a:tblGrid>
                <a:gridCol w="1354461">
                  <a:extLst>
                    <a:ext uri="{9D8B030D-6E8A-4147-A177-3AD203B41FA5}">
                      <a16:colId xmlns:a16="http://schemas.microsoft.com/office/drawing/2014/main" val="2829699784"/>
                    </a:ext>
                  </a:extLst>
                </a:gridCol>
                <a:gridCol w="696028">
                  <a:extLst>
                    <a:ext uri="{9D8B030D-6E8A-4147-A177-3AD203B41FA5}">
                      <a16:colId xmlns:a16="http://schemas.microsoft.com/office/drawing/2014/main" val="2668825888"/>
                    </a:ext>
                  </a:extLst>
                </a:gridCol>
                <a:gridCol w="657359">
                  <a:extLst>
                    <a:ext uri="{9D8B030D-6E8A-4147-A177-3AD203B41FA5}">
                      <a16:colId xmlns:a16="http://schemas.microsoft.com/office/drawing/2014/main" val="290510379"/>
                    </a:ext>
                  </a:extLst>
                </a:gridCol>
                <a:gridCol w="631581">
                  <a:extLst>
                    <a:ext uri="{9D8B030D-6E8A-4147-A177-3AD203B41FA5}">
                      <a16:colId xmlns:a16="http://schemas.microsoft.com/office/drawing/2014/main" val="470082751"/>
                    </a:ext>
                  </a:extLst>
                </a:gridCol>
                <a:gridCol w="631581">
                  <a:extLst>
                    <a:ext uri="{9D8B030D-6E8A-4147-A177-3AD203B41FA5}">
                      <a16:colId xmlns:a16="http://schemas.microsoft.com/office/drawing/2014/main" val="27048796"/>
                    </a:ext>
                  </a:extLst>
                </a:gridCol>
                <a:gridCol w="657359">
                  <a:extLst>
                    <a:ext uri="{9D8B030D-6E8A-4147-A177-3AD203B41FA5}">
                      <a16:colId xmlns:a16="http://schemas.microsoft.com/office/drawing/2014/main" val="3220947245"/>
                    </a:ext>
                  </a:extLst>
                </a:gridCol>
                <a:gridCol w="721806">
                  <a:extLst>
                    <a:ext uri="{9D8B030D-6E8A-4147-A177-3AD203B41FA5}">
                      <a16:colId xmlns:a16="http://schemas.microsoft.com/office/drawing/2014/main" val="2010369283"/>
                    </a:ext>
                  </a:extLst>
                </a:gridCol>
                <a:gridCol w="657359">
                  <a:extLst>
                    <a:ext uri="{9D8B030D-6E8A-4147-A177-3AD203B41FA5}">
                      <a16:colId xmlns:a16="http://schemas.microsoft.com/office/drawing/2014/main" val="1202760565"/>
                    </a:ext>
                  </a:extLst>
                </a:gridCol>
                <a:gridCol w="618691">
                  <a:extLst>
                    <a:ext uri="{9D8B030D-6E8A-4147-A177-3AD203B41FA5}">
                      <a16:colId xmlns:a16="http://schemas.microsoft.com/office/drawing/2014/main" val="133885553"/>
                    </a:ext>
                  </a:extLst>
                </a:gridCol>
              </a:tblGrid>
              <a:tr h="313059">
                <a:tc gridSpan="9">
                  <a:txBody>
                    <a:bodyPr/>
                    <a:lstStyle/>
                    <a:p>
                      <a:pPr marL="0" marR="0" algn="ctr">
                        <a:lnSpc>
                          <a:spcPct val="115000"/>
                        </a:lnSpc>
                        <a:spcBef>
                          <a:spcPts val="0"/>
                        </a:spcBef>
                        <a:spcAft>
                          <a:spcPts val="0"/>
                        </a:spcAft>
                      </a:pPr>
                      <a:r>
                        <a:rPr lang="en-US" sz="1400" dirty="0">
                          <a:effectLst/>
                        </a:rPr>
                        <a:t>HUD FY2021 Income Limits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70808685"/>
                  </a:ext>
                </a:extLst>
              </a:tr>
              <a:tr h="471032">
                <a:tc>
                  <a:txBody>
                    <a:bodyPr/>
                    <a:lstStyle/>
                    <a:p>
                      <a:pPr marL="0" marR="0">
                        <a:lnSpc>
                          <a:spcPct val="115000"/>
                        </a:lnSpc>
                        <a:spcBef>
                          <a:spcPts val="0"/>
                        </a:spcBef>
                        <a:spcAft>
                          <a:spcPts val="0"/>
                        </a:spcAft>
                      </a:pPr>
                      <a:r>
                        <a:rPr lang="en-US" sz="1400" u="sng" dirty="0">
                          <a:effectLst/>
                        </a:rPr>
                        <a:t>Income Limits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6751925"/>
                  </a:ext>
                </a:extLst>
              </a:tr>
              <a:tr h="534616">
                <a:tc>
                  <a:txBody>
                    <a:bodyPr/>
                    <a:lstStyle/>
                    <a:p>
                      <a:pPr marL="0" marR="0">
                        <a:lnSpc>
                          <a:spcPct val="115000"/>
                        </a:lnSpc>
                        <a:spcBef>
                          <a:spcPts val="0"/>
                        </a:spcBef>
                        <a:spcAft>
                          <a:spcPts val="0"/>
                        </a:spcAft>
                      </a:pPr>
                      <a:r>
                        <a:rPr lang="en-US" sz="1400">
                          <a:effectLst/>
                        </a:rPr>
                        <a:t>Persons in Household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3994424"/>
                  </a:ext>
                </a:extLst>
              </a:tr>
              <a:tr h="534616">
                <a:tc>
                  <a:txBody>
                    <a:bodyPr/>
                    <a:lstStyle/>
                    <a:p>
                      <a:pPr marL="0" marR="0">
                        <a:lnSpc>
                          <a:spcPct val="115000"/>
                        </a:lnSpc>
                        <a:spcBef>
                          <a:spcPts val="0"/>
                        </a:spcBef>
                        <a:spcAft>
                          <a:spcPts val="0"/>
                        </a:spcAft>
                      </a:pPr>
                      <a:r>
                        <a:rPr lang="en-US" sz="1400" dirty="0">
                          <a:effectLst/>
                        </a:rPr>
                        <a:t>80% of median family income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42,950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49,100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55,250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61,350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66,300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71,200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76,100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81,000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2135337"/>
                  </a:ext>
                </a:extLst>
              </a:tr>
            </a:tbl>
          </a:graphicData>
        </a:graphic>
      </p:graphicFrame>
    </p:spTree>
    <p:extLst>
      <p:ext uri="{BB962C8B-B14F-4D97-AF65-F5344CB8AC3E}">
        <p14:creationId xmlns:p14="http://schemas.microsoft.com/office/powerpoint/2010/main" val="371803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787E3-C497-4AB3-BD8A-67D35A52E904}"/>
              </a:ext>
            </a:extLst>
          </p:cNvPr>
          <p:cNvSpPr>
            <a:spLocks noGrp="1"/>
          </p:cNvSpPr>
          <p:nvPr>
            <p:ph type="title"/>
          </p:nvPr>
        </p:nvSpPr>
        <p:spPr/>
        <p:txBody>
          <a:bodyPr/>
          <a:lstStyle/>
          <a:p>
            <a:r>
              <a:rPr lang="en-US" sz="2800" dirty="0"/>
              <a:t>Economic Development: Childcare Providers that employ 5 or fewer employees</a:t>
            </a:r>
            <a:r>
              <a:rPr lang="en-US" dirty="0"/>
              <a:t>	</a:t>
            </a:r>
          </a:p>
        </p:txBody>
      </p:sp>
      <p:sp>
        <p:nvSpPr>
          <p:cNvPr id="3" name="Content Placeholder 2">
            <a:extLst>
              <a:ext uri="{FF2B5EF4-FFF2-40B4-BE49-F238E27FC236}">
                <a16:creationId xmlns:a16="http://schemas.microsoft.com/office/drawing/2014/main" id="{B171ED90-9C7B-427D-835D-EEC4369FE96D}"/>
              </a:ext>
            </a:extLst>
          </p:cNvPr>
          <p:cNvSpPr>
            <a:spLocks noGrp="1"/>
          </p:cNvSpPr>
          <p:nvPr>
            <p:ph idx="1"/>
          </p:nvPr>
        </p:nvSpPr>
        <p:spPr/>
        <p:txBody>
          <a:bodyPr anchor="t"/>
          <a:lstStyle/>
          <a:p>
            <a:pPr marL="502920" lvl="1" indent="0">
              <a:buNone/>
            </a:pPr>
            <a:endParaRPr lang="en-US" dirty="0"/>
          </a:p>
          <a:p>
            <a:pPr lvl="1"/>
            <a:r>
              <a:rPr lang="en-US" dirty="0"/>
              <a:t>$103,359 that will provide assistance to private for-profit and non-profit childcare providers that employ more than 5 or fewer employees</a:t>
            </a:r>
          </a:p>
          <a:p>
            <a:pPr lvl="1"/>
            <a:r>
              <a:rPr lang="en-US" dirty="0"/>
              <a:t>This program will benefit at least 3 low income families</a:t>
            </a:r>
          </a:p>
          <a:p>
            <a:pPr lvl="1"/>
            <a:r>
              <a:rPr lang="en-US" dirty="0"/>
              <a:t>Eligible activities include: acquisition, demolition, construction, reconstruction, rehab of real property, staff training, equipment purchase, and/or operating capital.</a:t>
            </a:r>
          </a:p>
          <a:p>
            <a:pPr lvl="1"/>
            <a:r>
              <a:rPr lang="en-US" dirty="0"/>
              <a:t>Recipient childcare provider must seek to retain, rehire or create at least one job for low to moderate income individuals</a:t>
            </a:r>
          </a:p>
          <a:p>
            <a:pPr lvl="1"/>
            <a:r>
              <a:rPr lang="en-US" dirty="0"/>
              <a:t>Eligibility is determined by the applicant’s household income:</a:t>
            </a:r>
          </a:p>
          <a:p>
            <a:pPr marL="502920" lvl="1" indent="0">
              <a:buNone/>
            </a:pPr>
            <a:endParaRPr lang="en-US" dirty="0"/>
          </a:p>
          <a:p>
            <a:pPr lvl="1"/>
            <a:endParaRPr lang="en-US" dirty="0"/>
          </a:p>
          <a:p>
            <a:pPr lvl="1"/>
            <a:endParaRPr lang="en-US" dirty="0"/>
          </a:p>
          <a:p>
            <a:pPr lvl="1"/>
            <a:endParaRPr lang="en-US" dirty="0"/>
          </a:p>
        </p:txBody>
      </p:sp>
      <p:graphicFrame>
        <p:nvGraphicFramePr>
          <p:cNvPr id="5" name="Table 4">
            <a:extLst>
              <a:ext uri="{FF2B5EF4-FFF2-40B4-BE49-F238E27FC236}">
                <a16:creationId xmlns:a16="http://schemas.microsoft.com/office/drawing/2014/main" id="{D718BCFB-52C6-4DFC-9CD5-691CCF61043C}"/>
              </a:ext>
            </a:extLst>
          </p:cNvPr>
          <p:cNvGraphicFramePr>
            <a:graphicFrameLocks noGrp="1"/>
          </p:cNvGraphicFramePr>
          <p:nvPr/>
        </p:nvGraphicFramePr>
        <p:xfrm>
          <a:off x="4431242" y="4006278"/>
          <a:ext cx="6626225" cy="1889570"/>
        </p:xfrm>
        <a:graphic>
          <a:graphicData uri="http://schemas.openxmlformats.org/drawingml/2006/table">
            <a:tbl>
              <a:tblPr firstRow="1" firstCol="1" bandRow="1">
                <a:tableStyleId>{5C22544A-7EE6-4342-B048-85BDC9FD1C3A}</a:tableStyleId>
              </a:tblPr>
              <a:tblGrid>
                <a:gridCol w="1354461">
                  <a:extLst>
                    <a:ext uri="{9D8B030D-6E8A-4147-A177-3AD203B41FA5}">
                      <a16:colId xmlns:a16="http://schemas.microsoft.com/office/drawing/2014/main" val="2829699784"/>
                    </a:ext>
                  </a:extLst>
                </a:gridCol>
                <a:gridCol w="696028">
                  <a:extLst>
                    <a:ext uri="{9D8B030D-6E8A-4147-A177-3AD203B41FA5}">
                      <a16:colId xmlns:a16="http://schemas.microsoft.com/office/drawing/2014/main" val="2668825888"/>
                    </a:ext>
                  </a:extLst>
                </a:gridCol>
                <a:gridCol w="657359">
                  <a:extLst>
                    <a:ext uri="{9D8B030D-6E8A-4147-A177-3AD203B41FA5}">
                      <a16:colId xmlns:a16="http://schemas.microsoft.com/office/drawing/2014/main" val="290510379"/>
                    </a:ext>
                  </a:extLst>
                </a:gridCol>
                <a:gridCol w="631581">
                  <a:extLst>
                    <a:ext uri="{9D8B030D-6E8A-4147-A177-3AD203B41FA5}">
                      <a16:colId xmlns:a16="http://schemas.microsoft.com/office/drawing/2014/main" val="470082751"/>
                    </a:ext>
                  </a:extLst>
                </a:gridCol>
                <a:gridCol w="631581">
                  <a:extLst>
                    <a:ext uri="{9D8B030D-6E8A-4147-A177-3AD203B41FA5}">
                      <a16:colId xmlns:a16="http://schemas.microsoft.com/office/drawing/2014/main" val="27048796"/>
                    </a:ext>
                  </a:extLst>
                </a:gridCol>
                <a:gridCol w="657359">
                  <a:extLst>
                    <a:ext uri="{9D8B030D-6E8A-4147-A177-3AD203B41FA5}">
                      <a16:colId xmlns:a16="http://schemas.microsoft.com/office/drawing/2014/main" val="3220947245"/>
                    </a:ext>
                  </a:extLst>
                </a:gridCol>
                <a:gridCol w="721806">
                  <a:extLst>
                    <a:ext uri="{9D8B030D-6E8A-4147-A177-3AD203B41FA5}">
                      <a16:colId xmlns:a16="http://schemas.microsoft.com/office/drawing/2014/main" val="2010369283"/>
                    </a:ext>
                  </a:extLst>
                </a:gridCol>
                <a:gridCol w="657359">
                  <a:extLst>
                    <a:ext uri="{9D8B030D-6E8A-4147-A177-3AD203B41FA5}">
                      <a16:colId xmlns:a16="http://schemas.microsoft.com/office/drawing/2014/main" val="1202760565"/>
                    </a:ext>
                  </a:extLst>
                </a:gridCol>
                <a:gridCol w="618691">
                  <a:extLst>
                    <a:ext uri="{9D8B030D-6E8A-4147-A177-3AD203B41FA5}">
                      <a16:colId xmlns:a16="http://schemas.microsoft.com/office/drawing/2014/main" val="133885553"/>
                    </a:ext>
                  </a:extLst>
                </a:gridCol>
              </a:tblGrid>
              <a:tr h="349306">
                <a:tc gridSpan="9">
                  <a:txBody>
                    <a:bodyPr/>
                    <a:lstStyle/>
                    <a:p>
                      <a:pPr marL="0" marR="0" algn="ctr">
                        <a:lnSpc>
                          <a:spcPct val="115000"/>
                        </a:lnSpc>
                        <a:spcBef>
                          <a:spcPts val="0"/>
                        </a:spcBef>
                        <a:spcAft>
                          <a:spcPts val="0"/>
                        </a:spcAft>
                      </a:pPr>
                      <a:r>
                        <a:rPr lang="en-US" sz="1400" dirty="0">
                          <a:effectLst/>
                        </a:rPr>
                        <a:t>HUD FY2021 Income Limits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70808685"/>
                  </a:ext>
                </a:extLst>
              </a:tr>
              <a:tr h="471032">
                <a:tc>
                  <a:txBody>
                    <a:bodyPr/>
                    <a:lstStyle/>
                    <a:p>
                      <a:pPr marL="0" marR="0">
                        <a:lnSpc>
                          <a:spcPct val="115000"/>
                        </a:lnSpc>
                        <a:spcBef>
                          <a:spcPts val="0"/>
                        </a:spcBef>
                        <a:spcAft>
                          <a:spcPts val="0"/>
                        </a:spcAft>
                      </a:pPr>
                      <a:r>
                        <a:rPr lang="en-US" sz="1400" u="sng" dirty="0">
                          <a:effectLst/>
                        </a:rPr>
                        <a:t>Income Limits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6751925"/>
                  </a:ext>
                </a:extLst>
              </a:tr>
              <a:tr h="534616">
                <a:tc>
                  <a:txBody>
                    <a:bodyPr/>
                    <a:lstStyle/>
                    <a:p>
                      <a:pPr marL="0" marR="0">
                        <a:lnSpc>
                          <a:spcPct val="115000"/>
                        </a:lnSpc>
                        <a:spcBef>
                          <a:spcPts val="0"/>
                        </a:spcBef>
                        <a:spcAft>
                          <a:spcPts val="0"/>
                        </a:spcAft>
                      </a:pPr>
                      <a:r>
                        <a:rPr lang="en-US" sz="1400">
                          <a:effectLst/>
                        </a:rPr>
                        <a:t>Persons in Household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3994424"/>
                  </a:ext>
                </a:extLst>
              </a:tr>
              <a:tr h="534616">
                <a:tc>
                  <a:txBody>
                    <a:bodyPr/>
                    <a:lstStyle/>
                    <a:p>
                      <a:pPr marL="0" marR="0">
                        <a:lnSpc>
                          <a:spcPct val="115000"/>
                        </a:lnSpc>
                        <a:spcBef>
                          <a:spcPts val="0"/>
                        </a:spcBef>
                        <a:spcAft>
                          <a:spcPts val="0"/>
                        </a:spcAft>
                      </a:pPr>
                      <a:r>
                        <a:rPr lang="en-US" sz="1400" dirty="0">
                          <a:effectLst/>
                        </a:rPr>
                        <a:t>80% of median family income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42,950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49,100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55,250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61,350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66,300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71,200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76,100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81,000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2135337"/>
                  </a:ext>
                </a:extLst>
              </a:tr>
            </a:tbl>
          </a:graphicData>
        </a:graphic>
      </p:graphicFrame>
    </p:spTree>
    <p:extLst>
      <p:ext uri="{BB962C8B-B14F-4D97-AF65-F5344CB8AC3E}">
        <p14:creationId xmlns:p14="http://schemas.microsoft.com/office/powerpoint/2010/main" val="68388178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609</TotalTime>
  <Words>2680</Words>
  <Application>Microsoft Office PowerPoint</Application>
  <PresentationFormat>Widescreen</PresentationFormat>
  <Paragraphs>311</Paragraphs>
  <Slides>22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Calibri</vt:lpstr>
      <vt:lpstr>Corbel</vt:lpstr>
      <vt:lpstr>Times New Roman</vt:lpstr>
      <vt:lpstr>Wingdings 2</vt:lpstr>
      <vt:lpstr>Frame</vt:lpstr>
      <vt:lpstr>Picture</vt:lpstr>
      <vt:lpstr>CDBG-CV  Application Workshop </vt:lpstr>
      <vt:lpstr>Introduction &amp; Purpose of the CDBG Program</vt:lpstr>
      <vt:lpstr>Entitlement Status &amp; CARES Act &amp; CDBG-CV Funding</vt:lpstr>
      <vt:lpstr>Responsibilities of CDBG-CV Subrecipients</vt:lpstr>
      <vt:lpstr>Ineligible Activities</vt:lpstr>
      <vt:lpstr>Program Goals</vt:lpstr>
      <vt:lpstr>Childcare Assistance </vt:lpstr>
      <vt:lpstr>Economic Development: Childcare Providers that employ 6 or more employees  </vt:lpstr>
      <vt:lpstr>Economic Development: Childcare Providers that employ 5 or fewer employees </vt:lpstr>
      <vt:lpstr>Economic Development: Childcare Providers that employ 5 or fewer employees  </vt:lpstr>
      <vt:lpstr>Economic Development: Childcare Providers that employ 5 or fewer employees  </vt:lpstr>
      <vt:lpstr>Other Requirements: </vt:lpstr>
      <vt:lpstr>Application Process </vt:lpstr>
      <vt:lpstr>Timeline </vt:lpstr>
      <vt:lpstr>Application Questions:  General Information</vt:lpstr>
      <vt:lpstr>Previous Performance</vt:lpstr>
      <vt:lpstr>Proposal</vt:lpstr>
      <vt:lpstr>Budget </vt:lpstr>
      <vt:lpstr>Supporting Documentation Checklist</vt:lpstr>
      <vt:lpstr>Certification of Responsible Person   </vt:lpstr>
      <vt:lpstr>Application Submittal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CDBG-CV  Pre-Application Workshop </dc:title>
  <dc:creator>Stratman, Anne</dc:creator>
  <cp:lastModifiedBy>Stratman, Anne</cp:lastModifiedBy>
  <cp:revision>76</cp:revision>
  <dcterms:created xsi:type="dcterms:W3CDTF">2021-08-23T19:20:30Z</dcterms:created>
  <dcterms:modified xsi:type="dcterms:W3CDTF">2021-09-16T19:12:42Z</dcterms:modified>
</cp:coreProperties>
</file>